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9" r:id="rId2"/>
  </p:sldMasterIdLst>
  <p:notesMasterIdLst>
    <p:notesMasterId r:id="rId84"/>
  </p:notesMasterIdLst>
  <p:handoutMasterIdLst>
    <p:handoutMasterId r:id="rId85"/>
  </p:handoutMasterIdLst>
  <p:sldIdLst>
    <p:sldId id="314" r:id="rId3"/>
    <p:sldId id="347" r:id="rId4"/>
    <p:sldId id="257" r:id="rId5"/>
    <p:sldId id="258" r:id="rId6"/>
    <p:sldId id="303" r:id="rId7"/>
    <p:sldId id="337" r:id="rId8"/>
    <p:sldId id="259" r:id="rId9"/>
    <p:sldId id="260" r:id="rId10"/>
    <p:sldId id="311" r:id="rId11"/>
    <p:sldId id="312" r:id="rId12"/>
    <p:sldId id="338" r:id="rId13"/>
    <p:sldId id="261" r:id="rId14"/>
    <p:sldId id="262" r:id="rId15"/>
    <p:sldId id="263" r:id="rId16"/>
    <p:sldId id="304" r:id="rId17"/>
    <p:sldId id="339" r:id="rId18"/>
    <p:sldId id="340" r:id="rId19"/>
    <p:sldId id="307" r:id="rId20"/>
    <p:sldId id="264" r:id="rId21"/>
    <p:sldId id="266" r:id="rId22"/>
    <p:sldId id="267" r:id="rId23"/>
    <p:sldId id="269" r:id="rId24"/>
    <p:sldId id="270" r:id="rId25"/>
    <p:sldId id="310" r:id="rId26"/>
    <p:sldId id="272" r:id="rId27"/>
    <p:sldId id="273" r:id="rId28"/>
    <p:sldId id="274" r:id="rId29"/>
    <p:sldId id="275" r:id="rId30"/>
    <p:sldId id="276" r:id="rId31"/>
    <p:sldId id="309" r:id="rId32"/>
    <p:sldId id="277" r:id="rId33"/>
    <p:sldId id="278" r:id="rId34"/>
    <p:sldId id="279" r:id="rId35"/>
    <p:sldId id="295" r:id="rId36"/>
    <p:sldId id="280" r:id="rId37"/>
    <p:sldId id="282" r:id="rId38"/>
    <p:sldId id="313" r:id="rId39"/>
    <p:sldId id="335" r:id="rId40"/>
    <p:sldId id="334" r:id="rId41"/>
    <p:sldId id="284" r:id="rId42"/>
    <p:sldId id="283" r:id="rId43"/>
    <p:sldId id="344" r:id="rId44"/>
    <p:sldId id="345" r:id="rId45"/>
    <p:sldId id="349" r:id="rId46"/>
    <p:sldId id="343" r:id="rId47"/>
    <p:sldId id="315" r:id="rId48"/>
    <p:sldId id="316" r:id="rId49"/>
    <p:sldId id="317" r:id="rId50"/>
    <p:sldId id="318" r:id="rId51"/>
    <p:sldId id="320" r:id="rId52"/>
    <p:sldId id="319" r:id="rId53"/>
    <p:sldId id="323" r:id="rId54"/>
    <p:sldId id="327" r:id="rId55"/>
    <p:sldId id="328" r:id="rId56"/>
    <p:sldId id="322" r:id="rId57"/>
    <p:sldId id="329" r:id="rId58"/>
    <p:sldId id="324" r:id="rId59"/>
    <p:sldId id="325" r:id="rId60"/>
    <p:sldId id="326" r:id="rId61"/>
    <p:sldId id="330" r:id="rId62"/>
    <p:sldId id="331" r:id="rId63"/>
    <p:sldId id="332" r:id="rId64"/>
    <p:sldId id="336" r:id="rId65"/>
    <p:sldId id="346" r:id="rId66"/>
    <p:sldId id="296" r:id="rId67"/>
    <p:sldId id="286" r:id="rId68"/>
    <p:sldId id="305" r:id="rId69"/>
    <p:sldId id="306" r:id="rId70"/>
    <p:sldId id="287" r:id="rId71"/>
    <p:sldId id="288" r:id="rId72"/>
    <p:sldId id="291" r:id="rId73"/>
    <p:sldId id="292" r:id="rId74"/>
    <p:sldId id="289" r:id="rId75"/>
    <p:sldId id="290" r:id="rId76"/>
    <p:sldId id="293" r:id="rId77"/>
    <p:sldId id="294" r:id="rId78"/>
    <p:sldId id="341" r:id="rId79"/>
    <p:sldId id="348" r:id="rId80"/>
    <p:sldId id="342" r:id="rId81"/>
    <p:sldId id="298" r:id="rId82"/>
    <p:sldId id="302" r:id="rId83"/>
  </p:sldIdLst>
  <p:sldSz cx="9144000" cy="5143500" type="screen16x9"/>
  <p:notesSz cx="6858000" cy="91440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F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7312" autoAdjust="0"/>
  </p:normalViewPr>
  <p:slideViewPr>
    <p:cSldViewPr>
      <p:cViewPr varScale="1">
        <p:scale>
          <a:sx n="140" d="100"/>
          <a:sy n="140" d="100"/>
        </p:scale>
        <p:origin x="240" y="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983A73-7E71-49D8-92D0-115430B01572}" type="datetimeFigureOut">
              <a:rPr lang="en-US" smtClean="0"/>
              <a:t>11/23/2023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D3AA0-304A-4342-893E-85B1BA856FF3}" type="slidenum">
              <a:rPr lang="en-US" smtClean="0"/>
              <a:t>‹#›</a:t>
            </a:fld>
            <a:endParaRPr lang="en-US" dirty="0"/>
          </a:p>
        </p:txBody>
      </p:sp>
    </p:spTree>
    <p:extLst>
      <p:ext uri="{BB962C8B-B14F-4D97-AF65-F5344CB8AC3E}">
        <p14:creationId xmlns:p14="http://schemas.microsoft.com/office/powerpoint/2010/main" val="32962920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9718BD-2D04-41BB-9FDA-B3B143C371A6}" type="datetimeFigureOut">
              <a:rPr lang="en-US" smtClean="0"/>
              <a:t>11/23/2023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8A3554-0430-45DB-BDFE-3C446509E54A}" type="slidenum">
              <a:rPr lang="en-US" smtClean="0"/>
              <a:t>‹#›</a:t>
            </a:fld>
            <a:endParaRPr lang="en-US" dirty="0"/>
          </a:p>
        </p:txBody>
      </p:sp>
    </p:spTree>
    <p:extLst>
      <p:ext uri="{BB962C8B-B14F-4D97-AF65-F5344CB8AC3E}">
        <p14:creationId xmlns:p14="http://schemas.microsoft.com/office/powerpoint/2010/main" val="12432222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8D7C6-06F4-4328-98B3-8C3E273DC7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27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8D7C6-06F4-4328-98B3-8C3E273DC7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823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8D7C6-06F4-4328-98B3-8C3E273DC7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833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8D7C6-06F4-4328-98B3-8C3E273DC7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37432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
            <a:ext cx="9144000" cy="3128962"/>
          </a:xfrm>
          <a:prstGeom prst="rect">
            <a:avLst/>
          </a:prstGeom>
          <a:effectLst/>
        </p:spPr>
      </p:pic>
      <p:sp>
        <p:nvSpPr>
          <p:cNvPr id="9" name="矩形 2"/>
          <p:cNvSpPr/>
          <p:nvPr userDrawn="1"/>
        </p:nvSpPr>
        <p:spPr>
          <a:xfrm>
            <a:off x="0" y="3188372"/>
            <a:ext cx="9144000" cy="1955128"/>
          </a:xfrm>
          <a:prstGeom prst="rect">
            <a:avLst/>
          </a:prstGeom>
          <a:solidFill>
            <a:srgbClr val="213F7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400" dirty="0"/>
          </a:p>
        </p:txBody>
      </p:sp>
      <p:sp>
        <p:nvSpPr>
          <p:cNvPr id="5" name="Rectangle 4"/>
          <p:cNvSpPr>
            <a:spLocks noChangeArrowheads="1"/>
          </p:cNvSpPr>
          <p:nvPr userDrawn="1"/>
        </p:nvSpPr>
        <p:spPr bwMode="auto">
          <a:xfrm>
            <a:off x="1" y="3109452"/>
            <a:ext cx="5357130" cy="82296"/>
          </a:xfrm>
          <a:prstGeom prst="rect">
            <a:avLst/>
          </a:prstGeom>
          <a:solidFill>
            <a:schemeClr val="bg2"/>
          </a:solidFill>
          <a:ln>
            <a:noFill/>
          </a:ln>
        </p:spPr>
        <p:txBody>
          <a:bodyPr vert="horz" wrap="square" lIns="68562" tIns="34281" rIns="68562" bIns="34281" numCol="1" anchor="t" anchorCtr="0" compatLnSpc="1"/>
          <a:lstStyle/>
          <a:p>
            <a:endParaRPr lang="zh-CN" altLang="en-US"/>
          </a:p>
        </p:txBody>
      </p:sp>
      <p:sp>
        <p:nvSpPr>
          <p:cNvPr id="6" name="Rectangle 5"/>
          <p:cNvSpPr>
            <a:spLocks noChangeArrowheads="1"/>
          </p:cNvSpPr>
          <p:nvPr userDrawn="1"/>
        </p:nvSpPr>
        <p:spPr bwMode="auto">
          <a:xfrm>
            <a:off x="5347728" y="3109452"/>
            <a:ext cx="949662" cy="82296"/>
          </a:xfrm>
          <a:prstGeom prst="rect">
            <a:avLst/>
          </a:prstGeom>
          <a:solidFill>
            <a:schemeClr val="accent1"/>
          </a:solidFill>
          <a:ln>
            <a:noFill/>
          </a:ln>
        </p:spPr>
        <p:txBody>
          <a:bodyPr vert="horz" wrap="square" lIns="68562" tIns="34281" rIns="68562" bIns="34281" numCol="1" anchor="t" anchorCtr="0" compatLnSpc="1"/>
          <a:lstStyle/>
          <a:p>
            <a:endParaRPr lang="zh-CN" altLang="en-US"/>
          </a:p>
        </p:txBody>
      </p:sp>
      <p:sp>
        <p:nvSpPr>
          <p:cNvPr id="7" name="Rectangle 6"/>
          <p:cNvSpPr>
            <a:spLocks noChangeArrowheads="1"/>
          </p:cNvSpPr>
          <p:nvPr userDrawn="1"/>
        </p:nvSpPr>
        <p:spPr bwMode="auto">
          <a:xfrm>
            <a:off x="6297391" y="3109452"/>
            <a:ext cx="948487" cy="82296"/>
          </a:xfrm>
          <a:prstGeom prst="rect">
            <a:avLst/>
          </a:prstGeom>
          <a:solidFill>
            <a:schemeClr val="accent2"/>
          </a:solidFill>
          <a:ln>
            <a:noFill/>
          </a:ln>
        </p:spPr>
        <p:txBody>
          <a:bodyPr vert="horz" wrap="square" lIns="68562" tIns="34281" rIns="68562" bIns="34281" numCol="1" anchor="t" anchorCtr="0" compatLnSpc="1"/>
          <a:lstStyle/>
          <a:p>
            <a:endParaRPr lang="zh-CN" altLang="en-US"/>
          </a:p>
        </p:txBody>
      </p:sp>
      <p:sp>
        <p:nvSpPr>
          <p:cNvPr id="10" name="Rectangle 9"/>
          <p:cNvSpPr>
            <a:spLocks noChangeArrowheads="1"/>
          </p:cNvSpPr>
          <p:nvPr userDrawn="1"/>
        </p:nvSpPr>
        <p:spPr bwMode="auto">
          <a:xfrm>
            <a:off x="7245879" y="3109452"/>
            <a:ext cx="949662" cy="82296"/>
          </a:xfrm>
          <a:prstGeom prst="rect">
            <a:avLst/>
          </a:prstGeom>
          <a:solidFill>
            <a:schemeClr val="accent3"/>
          </a:solidFill>
          <a:ln>
            <a:noFill/>
          </a:ln>
        </p:spPr>
        <p:txBody>
          <a:bodyPr vert="horz" wrap="square" lIns="68562" tIns="34281" rIns="68562" bIns="34281" numCol="1" anchor="t" anchorCtr="0" compatLnSpc="1"/>
          <a:lstStyle/>
          <a:p>
            <a:endParaRPr lang="zh-CN" altLang="en-US"/>
          </a:p>
        </p:txBody>
      </p:sp>
      <p:sp>
        <p:nvSpPr>
          <p:cNvPr id="11" name="Rectangle 10"/>
          <p:cNvSpPr>
            <a:spLocks noChangeArrowheads="1"/>
          </p:cNvSpPr>
          <p:nvPr userDrawn="1"/>
        </p:nvSpPr>
        <p:spPr bwMode="auto">
          <a:xfrm>
            <a:off x="8195541" y="3109452"/>
            <a:ext cx="948487" cy="82296"/>
          </a:xfrm>
          <a:prstGeom prst="rect">
            <a:avLst/>
          </a:prstGeom>
          <a:solidFill>
            <a:schemeClr val="accent4"/>
          </a:solidFill>
          <a:ln>
            <a:noFill/>
          </a:ln>
        </p:spPr>
        <p:txBody>
          <a:bodyPr vert="horz" wrap="square" lIns="68562" tIns="34281" rIns="68562" bIns="34281"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1000" fill="hold"/>
                                        <p:tgtEl>
                                          <p:spTgt spid="5"/>
                                        </p:tgtEl>
                                        <p:attrNameLst>
                                          <p:attrName>ppt_x</p:attrName>
                                        </p:attrNameLst>
                                      </p:cBhvr>
                                      <p:tavLst>
                                        <p:tav tm="0">
                                          <p:val>
                                            <p:strVal val="0-#ppt_w/2"/>
                                          </p:val>
                                        </p:tav>
                                        <p:tav tm="100000">
                                          <p:val>
                                            <p:strVal val="#ppt_x"/>
                                          </p:val>
                                        </p:tav>
                                      </p:tavLst>
                                    </p:anim>
                                    <p:anim calcmode="lin" valueType="num">
                                      <p:cBhvr additive="base">
                                        <p:cTn id="19" dur="100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31" presetClass="entr" presetSubtype="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90"/>
                                          </p:val>
                                        </p:tav>
                                        <p:tav tm="100000">
                                          <p:val>
                                            <p:fltVal val="0"/>
                                          </p:val>
                                        </p:tav>
                                      </p:tavLst>
                                    </p:anim>
                                    <p:animEffect transition="in" filter="fade">
                                      <p:cBhvr>
                                        <p:cTn id="32" dur="500"/>
                                        <p:tgtEl>
                                          <p:spTgt spid="7"/>
                                        </p:tgtEl>
                                      </p:cBhvr>
                                    </p:animEffect>
                                  </p:childTnLst>
                                </p:cTn>
                              </p:par>
                              <p:par>
                                <p:cTn id="33" presetID="31" presetClass="entr" presetSubtype="0"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style.rotation</p:attrName>
                                        </p:attrNameLst>
                                      </p:cBhvr>
                                      <p:tavLst>
                                        <p:tav tm="0">
                                          <p:val>
                                            <p:fltVal val="90"/>
                                          </p:val>
                                        </p:tav>
                                        <p:tav tm="100000">
                                          <p:val>
                                            <p:fltVal val="0"/>
                                          </p:val>
                                        </p:tav>
                                      </p:tavLst>
                                    </p:anim>
                                    <p:animEffect transition="in" filter="fade">
                                      <p:cBhvr>
                                        <p:cTn id="38" dur="500"/>
                                        <p:tgtEl>
                                          <p:spTgt spid="10"/>
                                        </p:tgtEl>
                                      </p:cBhvr>
                                    </p:animEffect>
                                  </p:childTnLst>
                                </p:cTn>
                              </p:par>
                              <p:par>
                                <p:cTn id="39" presetID="31" presetClass="entr" presetSubtype="0" fill="hold" grpId="0" nodeType="withEffect">
                                  <p:stCondLst>
                                    <p:cond delay="3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 calcmode="lin" valueType="num">
                                      <p:cBhvr>
                                        <p:cTn id="43" dur="500" fill="hold"/>
                                        <p:tgtEl>
                                          <p:spTgt spid="11"/>
                                        </p:tgtEl>
                                        <p:attrNameLst>
                                          <p:attrName>style.rotation</p:attrName>
                                        </p:attrNameLst>
                                      </p:cBhvr>
                                      <p:tavLst>
                                        <p:tav tm="0">
                                          <p:val>
                                            <p:fltVal val="90"/>
                                          </p:val>
                                        </p:tav>
                                        <p:tav tm="100000">
                                          <p:val>
                                            <p:fltVal val="0"/>
                                          </p:val>
                                        </p:tav>
                                      </p:tavLst>
                                    </p:anim>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P spid="7" grpId="0" animBg="1"/>
      <p:bldP spid="10" grpId="0" animBg="1"/>
      <p:bldP spid="1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418868" y="1195644"/>
            <a:ext cx="3230748" cy="323074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3"/>
          </p:nvPr>
        </p:nvSpPr>
        <p:spPr>
          <a:xfrm>
            <a:off x="2173512" y="2001774"/>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6" name="Picture Placeholder 2"/>
          <p:cNvSpPr>
            <a:spLocks noGrp="1"/>
          </p:cNvSpPr>
          <p:nvPr>
            <p:ph type="pic" sz="quarter" idx="14"/>
          </p:nvPr>
        </p:nvSpPr>
        <p:spPr>
          <a:xfrm>
            <a:off x="3796190" y="2001774"/>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5"/>
          </p:nvPr>
        </p:nvSpPr>
        <p:spPr>
          <a:xfrm>
            <a:off x="556641" y="2001774"/>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6"/>
          </p:nvPr>
        </p:nvSpPr>
        <p:spPr>
          <a:xfrm>
            <a:off x="2984373" y="2811018"/>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1"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10"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4"/>
          </p:nvPr>
        </p:nvSpPr>
        <p:spPr>
          <a:xfrm>
            <a:off x="4572000" y="1005840"/>
            <a:ext cx="3429000" cy="34290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640080" y="1005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4"/>
          </p:nvPr>
        </p:nvSpPr>
        <p:spPr>
          <a:xfrm>
            <a:off x="1783080" y="1005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3"/>
          <p:cNvSpPr>
            <a:spLocks noGrp="1"/>
          </p:cNvSpPr>
          <p:nvPr>
            <p:ph type="pic" sz="quarter" idx="15"/>
          </p:nvPr>
        </p:nvSpPr>
        <p:spPr>
          <a:xfrm>
            <a:off x="2926080" y="1005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6"/>
          </p:nvPr>
        </p:nvSpPr>
        <p:spPr>
          <a:xfrm>
            <a:off x="640080" y="2148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7"/>
          </p:nvPr>
        </p:nvSpPr>
        <p:spPr>
          <a:xfrm>
            <a:off x="1783080" y="2148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18"/>
          </p:nvPr>
        </p:nvSpPr>
        <p:spPr>
          <a:xfrm>
            <a:off x="2926080" y="2148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3"/>
          <p:cNvSpPr>
            <a:spLocks noGrp="1"/>
          </p:cNvSpPr>
          <p:nvPr>
            <p:ph type="pic" sz="quarter" idx="19"/>
          </p:nvPr>
        </p:nvSpPr>
        <p:spPr>
          <a:xfrm>
            <a:off x="640080" y="3291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6" name="Picture Placeholder 3"/>
          <p:cNvSpPr>
            <a:spLocks noGrp="1"/>
          </p:cNvSpPr>
          <p:nvPr>
            <p:ph type="pic" sz="quarter" idx="20"/>
          </p:nvPr>
        </p:nvSpPr>
        <p:spPr>
          <a:xfrm>
            <a:off x="1783080" y="3291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17" name="Picture Placeholder 3"/>
          <p:cNvSpPr>
            <a:spLocks noGrp="1"/>
          </p:cNvSpPr>
          <p:nvPr>
            <p:ph type="pic" sz="quarter" idx="21"/>
          </p:nvPr>
        </p:nvSpPr>
        <p:spPr>
          <a:xfrm>
            <a:off x="2926080" y="3291840"/>
            <a:ext cx="1143000" cy="1143000"/>
          </a:xfrm>
          <a:prstGeom prst="rect">
            <a:avLst/>
          </a:prstGeom>
        </p:spPr>
        <p:txBody>
          <a:bodyPr lIns="45720" tIns="22860" rIns="45720" bIns="22860"/>
          <a:lstStyle>
            <a:lvl1pPr>
              <a:defRPr sz="1000"/>
            </a:lvl1pPr>
          </a:lstStyle>
          <a:p>
            <a:r>
              <a:rPr lang="en-US" dirty="0"/>
              <a:t>Click icon to add picture</a:t>
            </a:r>
            <a:endParaRPr lang="uk-UA"/>
          </a:p>
        </p:txBody>
      </p:sp>
      <p:sp>
        <p:nvSpPr>
          <p:cNvPr id="2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5" name="Picture Placeholder 3"/>
          <p:cNvSpPr>
            <a:spLocks noGrp="1"/>
          </p:cNvSpPr>
          <p:nvPr>
            <p:ph type="pic" sz="quarter" idx="13"/>
          </p:nvPr>
        </p:nvSpPr>
        <p:spPr>
          <a:xfrm>
            <a:off x="1143000" y="2377440"/>
            <a:ext cx="1371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8" name="Picture Placeholder 3"/>
          <p:cNvSpPr>
            <a:spLocks noGrp="1"/>
          </p:cNvSpPr>
          <p:nvPr>
            <p:ph type="pic" sz="quarter" idx="14"/>
          </p:nvPr>
        </p:nvSpPr>
        <p:spPr>
          <a:xfrm>
            <a:off x="5257800" y="1005840"/>
            <a:ext cx="2743200" cy="27432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3"/>
          <p:cNvSpPr>
            <a:spLocks noGrp="1"/>
          </p:cNvSpPr>
          <p:nvPr>
            <p:ph type="pic" sz="quarter" idx="15"/>
          </p:nvPr>
        </p:nvSpPr>
        <p:spPr>
          <a:xfrm>
            <a:off x="2514600" y="2377440"/>
            <a:ext cx="1371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6"/>
          </p:nvPr>
        </p:nvSpPr>
        <p:spPr>
          <a:xfrm>
            <a:off x="3886200" y="2377440"/>
            <a:ext cx="1371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ORTFOLIO 8">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3940762"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r>
              <a:rPr lang="en-US" dirty="0"/>
              <a:t>Click icon to add picture</a:t>
            </a:r>
            <a:endParaRPr lang="uk-UA"/>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RTFOLIO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95305" y="1238250"/>
            <a:ext cx="4524375" cy="3000375"/>
          </a:xfrm>
          <a:prstGeom prst="rect">
            <a:avLst/>
          </a:prstGeom>
          <a:effectLst>
            <a:outerShdw blurRad="292100" dist="38100" dir="5400000" algn="t" rotWithShape="0">
              <a:prstClr val="black">
                <a:alpha val="67000"/>
              </a:prstClr>
            </a:outerShdw>
          </a:effectLst>
        </p:spPr>
        <p:txBody>
          <a:bodyPr lIns="45720" tIns="22860" rIns="45720" bIns="22860"/>
          <a:lstStyle/>
          <a:p>
            <a:r>
              <a:rPr lang="en-US" dirty="0"/>
              <a:t>Click icon to add picture</a:t>
            </a:r>
            <a:endParaRPr lang="uk-UA"/>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4800600" y="1005840"/>
            <a:ext cx="3657600" cy="27432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0"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600075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3314700" y="1005840"/>
            <a:ext cx="2514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1"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600075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3314700" y="1005840"/>
            <a:ext cx="2514600" cy="2514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1"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341252" y="1188454"/>
            <a:ext cx="3230748" cy="323074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3"/>
          </p:nvPr>
        </p:nvSpPr>
        <p:spPr>
          <a:xfrm>
            <a:off x="3759200" y="2799080"/>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6" name="Picture Placeholder 2"/>
          <p:cNvSpPr>
            <a:spLocks noGrp="1"/>
          </p:cNvSpPr>
          <p:nvPr>
            <p:ph type="pic" sz="quarter" idx="14"/>
          </p:nvPr>
        </p:nvSpPr>
        <p:spPr>
          <a:xfrm>
            <a:off x="5377688" y="2799080"/>
            <a:ext cx="1618488" cy="1618488"/>
          </a:xfrm>
          <a:prstGeom prst="diamond">
            <a:avLst/>
          </a:prstGeom>
        </p:spPr>
        <p:txBody>
          <a:bodyPr lIns="45720" tIns="22860" rIns="45720" bIns="22860"/>
          <a:lstStyle>
            <a:lvl1pPr>
              <a:defRPr sz="1000"/>
            </a:lvl1pPr>
          </a:lstStyle>
          <a:p>
            <a:r>
              <a:rPr lang="en-US" dirty="0"/>
              <a:t>Click icon to add picture</a:t>
            </a:r>
            <a:endParaRPr lang="uk-UA"/>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600075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3314700" y="1371600"/>
            <a:ext cx="2514600" cy="32004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1"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1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0080" y="1005840"/>
            <a:ext cx="1600200" cy="34290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2"/>
          <p:cNvSpPr>
            <a:spLocks noGrp="1"/>
          </p:cNvSpPr>
          <p:nvPr>
            <p:ph type="pic" sz="quarter" idx="13"/>
          </p:nvPr>
        </p:nvSpPr>
        <p:spPr>
          <a:xfrm>
            <a:off x="2286000" y="1005840"/>
            <a:ext cx="1600200" cy="34290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2"/>
          <p:cNvSpPr>
            <a:spLocks noGrp="1"/>
          </p:cNvSpPr>
          <p:nvPr>
            <p:ph type="pic" sz="quarter" idx="14"/>
          </p:nvPr>
        </p:nvSpPr>
        <p:spPr>
          <a:xfrm>
            <a:off x="3931920" y="1005840"/>
            <a:ext cx="1600200" cy="34290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2"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5">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005840"/>
            <a:ext cx="1828800" cy="2514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2"/>
          <p:cNvSpPr>
            <a:spLocks noGrp="1"/>
          </p:cNvSpPr>
          <p:nvPr>
            <p:ph type="pic" sz="quarter" idx="13"/>
          </p:nvPr>
        </p:nvSpPr>
        <p:spPr>
          <a:xfrm>
            <a:off x="2647950" y="1005840"/>
            <a:ext cx="1828800" cy="2514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2"/>
          <p:cNvSpPr>
            <a:spLocks noGrp="1"/>
          </p:cNvSpPr>
          <p:nvPr>
            <p:ph type="pic" sz="quarter" idx="14"/>
          </p:nvPr>
        </p:nvSpPr>
        <p:spPr>
          <a:xfrm>
            <a:off x="4667250" y="1005840"/>
            <a:ext cx="1828800" cy="25146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5"/>
          </p:nvPr>
        </p:nvSpPr>
        <p:spPr>
          <a:xfrm>
            <a:off x="6686550" y="1005840"/>
            <a:ext cx="1828800" cy="2514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1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76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2"/>
          <p:cNvSpPr>
            <a:spLocks noGrp="1"/>
          </p:cNvSpPr>
          <p:nvPr>
            <p:ph type="pic" sz="quarter" idx="13"/>
          </p:nvPr>
        </p:nvSpPr>
        <p:spPr>
          <a:xfrm>
            <a:off x="2647950" y="1276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2"/>
          <p:cNvSpPr>
            <a:spLocks noGrp="1"/>
          </p:cNvSpPr>
          <p:nvPr>
            <p:ph type="pic" sz="quarter" idx="14"/>
          </p:nvPr>
        </p:nvSpPr>
        <p:spPr>
          <a:xfrm>
            <a:off x="4667250" y="1276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5"/>
          </p:nvPr>
        </p:nvSpPr>
        <p:spPr>
          <a:xfrm>
            <a:off x="6686550" y="1276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17">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498348" y="236878"/>
            <a:ext cx="417052" cy="353672"/>
          </a:xfrm>
          <a:prstGeom prst="rect">
            <a:avLst/>
          </a:prstGeom>
        </p:spPr>
        <p:txBody>
          <a:bodyPr/>
          <a:lstStyle/>
          <a:p>
            <a:fld id="{EFAF4AA5-1B32-4B1D-9466-74C2062FAF79}" type="slidenum">
              <a:rPr lang="uk-UA" smtClean="0"/>
              <a:t>‹#›</a:t>
            </a:fld>
            <a:endParaRPr lang="uk-UA" dirty="0"/>
          </a:p>
        </p:txBody>
      </p:sp>
      <p:sp>
        <p:nvSpPr>
          <p:cNvPr id="3" name="Picture Placeholder 2"/>
          <p:cNvSpPr>
            <a:spLocks noGrp="1"/>
          </p:cNvSpPr>
          <p:nvPr>
            <p:ph type="pic" sz="quarter" idx="12"/>
          </p:nvPr>
        </p:nvSpPr>
        <p:spPr>
          <a:xfrm>
            <a:off x="628650" y="129159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2"/>
          <p:cNvSpPr>
            <a:spLocks noGrp="1"/>
          </p:cNvSpPr>
          <p:nvPr>
            <p:ph type="pic" sz="quarter" idx="13"/>
          </p:nvPr>
        </p:nvSpPr>
        <p:spPr>
          <a:xfrm>
            <a:off x="628650" y="30289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2"/>
          <p:cNvSpPr>
            <a:spLocks noGrp="1"/>
          </p:cNvSpPr>
          <p:nvPr>
            <p:ph type="pic" sz="quarter" idx="14"/>
          </p:nvPr>
        </p:nvSpPr>
        <p:spPr>
          <a:xfrm>
            <a:off x="4667250" y="129159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5"/>
          </p:nvPr>
        </p:nvSpPr>
        <p:spPr>
          <a:xfrm>
            <a:off x="4667250" y="30289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8">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498348" y="236878"/>
            <a:ext cx="417052" cy="353672"/>
          </a:xfrm>
          <a:prstGeom prst="rect">
            <a:avLst/>
          </a:prstGeom>
        </p:spPr>
        <p:txBody>
          <a:bodyPr/>
          <a:lstStyle/>
          <a:p>
            <a:fld id="{EFAF4AA5-1B32-4B1D-9466-74C2062FAF79}" type="slidenum">
              <a:rPr lang="uk-UA" smtClean="0"/>
              <a:t>‹#›</a:t>
            </a:fld>
            <a:endParaRPr lang="uk-UA"/>
          </a:p>
        </p:txBody>
      </p:sp>
      <p:sp>
        <p:nvSpPr>
          <p:cNvPr id="3" name="Picture Placeholder 2"/>
          <p:cNvSpPr>
            <a:spLocks noGrp="1"/>
          </p:cNvSpPr>
          <p:nvPr>
            <p:ph type="pic" sz="quarter" idx="12"/>
          </p:nvPr>
        </p:nvSpPr>
        <p:spPr>
          <a:xfrm>
            <a:off x="594360" y="1291590"/>
            <a:ext cx="1600200" cy="1600200"/>
          </a:xfrm>
          <a:prstGeom prst="rect">
            <a:avLst/>
          </a:prstGeom>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594360" y="3028950"/>
            <a:ext cx="1600200" cy="16002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2331720" y="1291590"/>
            <a:ext cx="1600200" cy="16002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2"/>
          <p:cNvSpPr>
            <a:spLocks noGrp="1"/>
          </p:cNvSpPr>
          <p:nvPr>
            <p:ph type="pic" sz="quarter" idx="15"/>
          </p:nvPr>
        </p:nvSpPr>
        <p:spPr>
          <a:xfrm>
            <a:off x="2331720" y="3028950"/>
            <a:ext cx="1600200" cy="16002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1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28650" y="123063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6000750" y="123063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3314700" y="123063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2"/>
          <p:cNvSpPr>
            <a:spLocks noGrp="1"/>
          </p:cNvSpPr>
          <p:nvPr>
            <p:ph type="pic" sz="quarter" idx="15"/>
          </p:nvPr>
        </p:nvSpPr>
        <p:spPr>
          <a:xfrm>
            <a:off x="628650" y="310515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2"/>
          <p:cNvSpPr>
            <a:spLocks noGrp="1"/>
          </p:cNvSpPr>
          <p:nvPr>
            <p:ph type="pic" sz="quarter" idx="16"/>
          </p:nvPr>
        </p:nvSpPr>
        <p:spPr>
          <a:xfrm>
            <a:off x="6000750" y="310515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2"/>
          <p:cNvSpPr>
            <a:spLocks noGrp="1"/>
          </p:cNvSpPr>
          <p:nvPr>
            <p:ph type="pic" sz="quarter" idx="17"/>
          </p:nvPr>
        </p:nvSpPr>
        <p:spPr>
          <a:xfrm>
            <a:off x="3314700" y="3105150"/>
            <a:ext cx="25146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2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47700" y="1288542"/>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2"/>
          <p:cNvSpPr>
            <a:spLocks noGrp="1"/>
          </p:cNvSpPr>
          <p:nvPr>
            <p:ph type="pic" sz="quarter" idx="13"/>
          </p:nvPr>
        </p:nvSpPr>
        <p:spPr>
          <a:xfrm>
            <a:off x="2667000" y="1288542"/>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2"/>
          <p:cNvSpPr>
            <a:spLocks noGrp="1"/>
          </p:cNvSpPr>
          <p:nvPr>
            <p:ph type="pic" sz="quarter" idx="14"/>
          </p:nvPr>
        </p:nvSpPr>
        <p:spPr>
          <a:xfrm>
            <a:off x="4686300" y="1288542"/>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2"/>
          <p:cNvSpPr>
            <a:spLocks noGrp="1"/>
          </p:cNvSpPr>
          <p:nvPr>
            <p:ph type="pic" sz="quarter" idx="15"/>
          </p:nvPr>
        </p:nvSpPr>
        <p:spPr>
          <a:xfrm>
            <a:off x="6705600" y="1288542"/>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6"/>
          </p:nvPr>
        </p:nvSpPr>
        <p:spPr>
          <a:xfrm>
            <a:off x="647700" y="3181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2"/>
          <p:cNvSpPr>
            <a:spLocks noGrp="1"/>
          </p:cNvSpPr>
          <p:nvPr>
            <p:ph type="pic" sz="quarter" idx="17"/>
          </p:nvPr>
        </p:nvSpPr>
        <p:spPr>
          <a:xfrm>
            <a:off x="2667000" y="3181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2"/>
          <p:cNvSpPr>
            <a:spLocks noGrp="1"/>
          </p:cNvSpPr>
          <p:nvPr>
            <p:ph type="pic" sz="quarter" idx="18"/>
          </p:nvPr>
        </p:nvSpPr>
        <p:spPr>
          <a:xfrm>
            <a:off x="4686300" y="3181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2"/>
          <p:cNvSpPr>
            <a:spLocks noGrp="1"/>
          </p:cNvSpPr>
          <p:nvPr>
            <p:ph type="pic" sz="quarter" idx="19"/>
          </p:nvPr>
        </p:nvSpPr>
        <p:spPr>
          <a:xfrm>
            <a:off x="6705600" y="3181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7"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8"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2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85800" y="1352550"/>
            <a:ext cx="7772400" cy="1371600"/>
          </a:xfrm>
          <a:prstGeom prst="rect">
            <a:avLst/>
          </a:prstGeom>
          <a:effectLst>
            <a:outerShdw blurRad="2921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8" name="Picture Placeholder 2"/>
          <p:cNvSpPr>
            <a:spLocks noGrp="1"/>
          </p:cNvSpPr>
          <p:nvPr>
            <p:ph type="pic" sz="quarter" idx="13"/>
          </p:nvPr>
        </p:nvSpPr>
        <p:spPr>
          <a:xfrm>
            <a:off x="6858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9" name="Picture Placeholder 2"/>
          <p:cNvSpPr>
            <a:spLocks noGrp="1"/>
          </p:cNvSpPr>
          <p:nvPr>
            <p:ph type="pic" sz="quarter" idx="14"/>
          </p:nvPr>
        </p:nvSpPr>
        <p:spPr>
          <a:xfrm>
            <a:off x="70866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0" name="Picture Placeholder 2"/>
          <p:cNvSpPr>
            <a:spLocks noGrp="1"/>
          </p:cNvSpPr>
          <p:nvPr>
            <p:ph type="pic" sz="quarter" idx="15"/>
          </p:nvPr>
        </p:nvSpPr>
        <p:spPr>
          <a:xfrm>
            <a:off x="54864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1" name="Picture Placeholder 2"/>
          <p:cNvSpPr>
            <a:spLocks noGrp="1"/>
          </p:cNvSpPr>
          <p:nvPr>
            <p:ph type="pic" sz="quarter" idx="16"/>
          </p:nvPr>
        </p:nvSpPr>
        <p:spPr>
          <a:xfrm>
            <a:off x="38862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2" name="Picture Placeholder 2"/>
          <p:cNvSpPr>
            <a:spLocks noGrp="1"/>
          </p:cNvSpPr>
          <p:nvPr>
            <p:ph type="pic" sz="quarter" idx="17"/>
          </p:nvPr>
        </p:nvSpPr>
        <p:spPr>
          <a:xfrm>
            <a:off x="2286000" y="2952750"/>
            <a:ext cx="1371600" cy="1371600"/>
          </a:xfrm>
          <a:prstGeom prst="rect">
            <a:avLst/>
          </a:prstGeom>
          <a:effectLst>
            <a:outerShdw blurRad="190500" dist="38100" dir="5400000" algn="t" rotWithShape="0">
              <a:prstClr val="black">
                <a:alpha val="67000"/>
              </a:prstClr>
            </a:outerShdw>
          </a:effectLst>
        </p:spPr>
        <p:txBody>
          <a:bodyPr lIns="45720" tIns="22860" rIns="45720" bIns="22860"/>
          <a:lstStyle>
            <a:lvl1pPr>
              <a:defRPr sz="1000"/>
            </a:lvl1pPr>
          </a:lstStyle>
          <a:p>
            <a:r>
              <a:rPr lang="en-US" dirty="0"/>
              <a:t>Click icon to add picture</a:t>
            </a:r>
            <a:endParaRPr lang="uk-UA"/>
          </a:p>
        </p:txBody>
      </p:sp>
      <p:sp>
        <p:nvSpPr>
          <p:cNvPr id="14"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MEDIA OPTION">
    <p:spTree>
      <p:nvGrpSpPr>
        <p:cNvPr id="1" name=""/>
        <p:cNvGrpSpPr/>
        <p:nvPr/>
      </p:nvGrpSpPr>
      <p:grpSpPr>
        <a:xfrm>
          <a:off x="0" y="0"/>
          <a:ext cx="0" cy="0"/>
          <a:chOff x="0" y="0"/>
          <a:chExt cx="0" cy="0"/>
        </a:xfrm>
      </p:grpSpPr>
      <p:sp>
        <p:nvSpPr>
          <p:cNvPr id="3" name="Media Placeholder 2"/>
          <p:cNvSpPr>
            <a:spLocks noGrp="1"/>
          </p:cNvSpPr>
          <p:nvPr>
            <p:ph type="media" sz="quarter" idx="12" hasCustomPrompt="1"/>
          </p:nvPr>
        </p:nvSpPr>
        <p:spPr>
          <a:xfrm>
            <a:off x="628650" y="1169098"/>
            <a:ext cx="5495206" cy="3091054"/>
          </a:xfrm>
          <a:prstGeom prst="rect">
            <a:avLst/>
          </a:prstGeom>
        </p:spPr>
        <p:txBody>
          <a:bodyPr lIns="45720" tIns="22860" rIns="45720" bIns="22860"/>
          <a:lstStyle/>
          <a:p>
            <a:r>
              <a:rPr lang="en-US" dirty="0"/>
              <a:t>Click icon to add media</a:t>
            </a:r>
            <a:endParaRPr lang="uk-UA"/>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3E559-8DC8-4B1B-BCF3-57AC1077EA2F}"/>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5FC5019F-9A20-4A2F-92B7-2BBF80C2C84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48DFCE-268B-424F-BF0A-188E75423055}"/>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201DA658-9575-4B7B-99D7-168CAAA948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5A0A9A-BACC-4A8A-B385-5D35526DB4C5}"/>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3033439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49B95-1CE6-4732-8827-23585406F8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75EFF8-5F76-4B98-8616-B5EBD87D06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A1884B-459B-4833-9FD5-6DA6A4968D32}"/>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69F30DE8-6C5A-4087-BE37-8FA712EE97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5ACFFC-86D1-4103-B1F0-2D3B7F3C708A}"/>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3717755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99B84-8CC1-4EC6-91D1-A0E8347D5ABF}"/>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8FAD23B7-2A79-43A9-9241-B6BD0F7435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9527A28-EC0E-4B35-BE6B-D3C25756282B}"/>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79D595FD-C1F6-4347-ACCF-845D1B27A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58FC08-7AD6-492E-9CBE-0FA62C121C53}"/>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615871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F256E-40D3-455A-B25A-158BA9144D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6BF2A1-5956-4F1C-96AE-B0B97F8122C3}"/>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4DAAC4D-742A-41F7-BF76-F84B6AF767E7}"/>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4B77D4-4F8C-4620-BBE6-A6EAC454DCC9}"/>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684D40BA-2160-4BEB-932F-BD742251D3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5AEAFA-F8F0-41A4-9D1C-D5A52F89D23E}"/>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40720287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6F7A9-2869-4802-A4EB-D477B80EC99A}"/>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CEF6265-02B1-4832-8B74-7FA5D7749BC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342400E-515E-419B-BCB2-4CB5196D5F89}"/>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788E6B-127D-434F-88B9-F274BD43362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4489EC-6EC8-4777-9FED-89DC1D40E4AF}"/>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54EF383-2D3F-4C15-B5D4-C810634A3A04}"/>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8" name="页脚占位符 7">
            <a:extLst>
              <a:ext uri="{FF2B5EF4-FFF2-40B4-BE49-F238E27FC236}">
                <a16:creationId xmlns:a16="http://schemas.microsoft.com/office/drawing/2014/main" id="{EA02E228-5B3D-4723-84E9-EFE61A34465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5E71323-B1DB-4597-A464-1EBDD6E12CCA}"/>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23170767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A5D57-6A41-44DC-8E6F-D8CF9D67EF5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F86262-FE16-48F4-ADDD-07E63B868E07}"/>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4" name="页脚占位符 3">
            <a:extLst>
              <a:ext uri="{FF2B5EF4-FFF2-40B4-BE49-F238E27FC236}">
                <a16:creationId xmlns:a16="http://schemas.microsoft.com/office/drawing/2014/main" id="{B9F70024-DA7B-4EE4-AC52-8654495ED5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2CC653-7C51-4A0A-8E23-AEC435B920C2}"/>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1653882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8C094A-F57B-48CF-85FE-D67275919398}"/>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3" name="页脚占位符 2">
            <a:extLst>
              <a:ext uri="{FF2B5EF4-FFF2-40B4-BE49-F238E27FC236}">
                <a16:creationId xmlns:a16="http://schemas.microsoft.com/office/drawing/2014/main" id="{B1C1C3D3-64F6-4061-A264-BF9803A99D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4F4DD06-76FE-4EB0-8FEC-D3A453EB6195}"/>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583061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1CDB-F153-4425-BBA6-17C56AF7F06E}"/>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91E7E5BC-FB65-4D18-BD4A-53B52A73567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E2853E9-5EC9-45FD-85AD-69EF3679A80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826E43-8E93-4A32-AAFF-E223505654C8}"/>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11B8FED4-575A-499F-AB7F-65AC646BDD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7076C1-A773-4AFA-BEC7-C7D2B9D5CBB2}"/>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340203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85BE8-12E6-4900-9CF4-D18AE63E2A86}"/>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F275385A-2C74-4D61-95A5-D0D6D298131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FF44C57D-BD5D-4AFF-8B18-2A43831F068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3E5F5C-3ABD-419F-A581-87964C1AC31F}"/>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9F33A0B7-99E5-470A-B4C6-6646CCB70A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D64B9CA-ADE9-457C-AD43-DE317DDFF270}"/>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408658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WXASE 1">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828800" y="100584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8" name="Picture Placeholder 3"/>
          <p:cNvSpPr>
            <a:spLocks noGrp="1"/>
          </p:cNvSpPr>
          <p:nvPr>
            <p:ph type="pic" sz="quarter" idx="14"/>
          </p:nvPr>
        </p:nvSpPr>
        <p:spPr>
          <a:xfrm>
            <a:off x="5486400" y="100584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3"/>
          <p:cNvSpPr>
            <a:spLocks noGrp="1"/>
          </p:cNvSpPr>
          <p:nvPr>
            <p:ph type="pic" sz="quarter" idx="16"/>
          </p:nvPr>
        </p:nvSpPr>
        <p:spPr>
          <a:xfrm>
            <a:off x="0" y="237744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8"/>
          </p:nvPr>
        </p:nvSpPr>
        <p:spPr>
          <a:xfrm>
            <a:off x="3657600" y="237744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3"/>
          <p:cNvSpPr>
            <a:spLocks noGrp="1"/>
          </p:cNvSpPr>
          <p:nvPr>
            <p:ph type="pic" sz="quarter" idx="20"/>
          </p:nvPr>
        </p:nvSpPr>
        <p:spPr>
          <a:xfrm>
            <a:off x="7315200" y="237744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4C0D4-938F-47EE-BEB6-3275055D45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D08C5D5-242D-47EA-9DB5-D96286CDD3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A24A68-7C84-45B9-BD16-5D60BF2575AB}"/>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BA4FB7CA-C421-4217-AEDE-BBF6CDCA86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458D03-C077-42CD-9222-A3B8115668D3}"/>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14517856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8A6832-1448-4400-8890-F0C5CD28F8DF}"/>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A0A002-971E-433C-A25F-0232E2F9E910}"/>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149A3B-E1C0-48A3-880E-F5C24F62109C}"/>
              </a:ext>
            </a:extLst>
          </p:cNvPr>
          <p:cNvSpPr>
            <a:spLocks noGrp="1"/>
          </p:cNvSpPr>
          <p:nvPr>
            <p:ph type="dt" sz="half" idx="10"/>
          </p:nvPr>
        </p:nvSpPr>
        <p:spPr/>
        <p:txBody>
          <a:body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E0A64D06-9116-4071-944C-4C3DB296B8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07C11F-3C5D-40B3-A6DD-DA518A4DFBC6}"/>
              </a:ext>
            </a:extLst>
          </p:cNvPr>
          <p:cNvSpPr>
            <a:spLocks noGrp="1"/>
          </p:cNvSpPr>
          <p:nvPr>
            <p:ph type="sldNum" sz="quarter" idx="12"/>
          </p:nvPr>
        </p:nvSpPr>
        <p:spPr/>
        <p:txBody>
          <a:body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2107219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extLst>
      <p:ext uri="{BB962C8B-B14F-4D97-AF65-F5344CB8AC3E}">
        <p14:creationId xmlns:p14="http://schemas.microsoft.com/office/powerpoint/2010/main" val="1109447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XASE 2">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0" y="10058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8" name="Picture Placeholder 3"/>
          <p:cNvSpPr>
            <a:spLocks noGrp="1"/>
          </p:cNvSpPr>
          <p:nvPr>
            <p:ph type="pic" sz="quarter" idx="13"/>
          </p:nvPr>
        </p:nvSpPr>
        <p:spPr>
          <a:xfrm>
            <a:off x="1828800" y="10058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9" name="Picture Placeholder 3"/>
          <p:cNvSpPr>
            <a:spLocks noGrp="1"/>
          </p:cNvSpPr>
          <p:nvPr>
            <p:ph type="pic" sz="quarter" idx="14"/>
          </p:nvPr>
        </p:nvSpPr>
        <p:spPr>
          <a:xfrm>
            <a:off x="3657600" y="10058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5"/>
          </p:nvPr>
        </p:nvSpPr>
        <p:spPr>
          <a:xfrm>
            <a:off x="5486400" y="10058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1" name="Picture Placeholder 3"/>
          <p:cNvSpPr>
            <a:spLocks noGrp="1"/>
          </p:cNvSpPr>
          <p:nvPr>
            <p:ph type="pic" sz="quarter" idx="16"/>
          </p:nvPr>
        </p:nvSpPr>
        <p:spPr>
          <a:xfrm>
            <a:off x="7315200" y="10058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7"/>
          </p:nvPr>
        </p:nvSpPr>
        <p:spPr>
          <a:xfrm>
            <a:off x="0" y="23774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8"/>
          </p:nvPr>
        </p:nvSpPr>
        <p:spPr>
          <a:xfrm>
            <a:off x="1828800" y="23774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19"/>
          </p:nvPr>
        </p:nvSpPr>
        <p:spPr>
          <a:xfrm>
            <a:off x="3657600" y="23774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5" name="Picture Placeholder 3"/>
          <p:cNvSpPr>
            <a:spLocks noGrp="1"/>
          </p:cNvSpPr>
          <p:nvPr>
            <p:ph type="pic" sz="quarter" idx="20"/>
          </p:nvPr>
        </p:nvSpPr>
        <p:spPr>
          <a:xfrm>
            <a:off x="5486400" y="23774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6" name="Picture Placeholder 3"/>
          <p:cNvSpPr>
            <a:spLocks noGrp="1"/>
          </p:cNvSpPr>
          <p:nvPr>
            <p:ph type="pic" sz="quarter" idx="21"/>
          </p:nvPr>
        </p:nvSpPr>
        <p:spPr>
          <a:xfrm>
            <a:off x="7315200" y="2377440"/>
            <a:ext cx="1828800" cy="13716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9"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
        <p:nvSpPr>
          <p:cNvPr id="17" name="矩形 7"/>
          <p:cNvSpPr/>
          <p:nvPr userDrawn="1"/>
        </p:nvSpPr>
        <p:spPr>
          <a:xfrm>
            <a:off x="1" y="572146"/>
            <a:ext cx="9138050" cy="34281"/>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1" tIns="45705" rIns="91411" bIns="45705" anchor="ctr"/>
          <a:lstStyle/>
          <a:p>
            <a:pPr algn="ctr" fontAlgn="auto">
              <a:spcBef>
                <a:spcPts val="0"/>
              </a:spcBef>
              <a:spcAft>
                <a:spcPts val="0"/>
              </a:spcAft>
              <a:defRPr/>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XASE 3">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1828800" y="1504950"/>
            <a:ext cx="1828800" cy="1371600"/>
          </a:xfrm>
          <a:prstGeom prst="rect">
            <a:avLst/>
          </a:prstGeom>
        </p:spPr>
        <p:txBody>
          <a:bodyPr lIns="45720" tIns="22860" rIns="45720" bIns="22860"/>
          <a:lstStyle>
            <a:lvl1pPr>
              <a:defRPr sz="1000"/>
            </a:lvl1pPr>
          </a:lstStyle>
          <a:p>
            <a:r>
              <a:rPr lang="en-US" dirty="0"/>
              <a:t>Click icon to add picture</a:t>
            </a:r>
            <a:endParaRPr lang="uk-UA" dirty="0"/>
          </a:p>
        </p:txBody>
      </p:sp>
      <p:sp>
        <p:nvSpPr>
          <p:cNvPr id="8" name="Picture Placeholder 3"/>
          <p:cNvSpPr>
            <a:spLocks noGrp="1"/>
          </p:cNvSpPr>
          <p:nvPr>
            <p:ph type="pic" sz="quarter" idx="14"/>
          </p:nvPr>
        </p:nvSpPr>
        <p:spPr>
          <a:xfrm>
            <a:off x="5486400" y="15049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6"/>
          </p:nvPr>
        </p:nvSpPr>
        <p:spPr>
          <a:xfrm>
            <a:off x="0" y="28765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8"/>
          </p:nvPr>
        </p:nvSpPr>
        <p:spPr>
          <a:xfrm>
            <a:off x="3657600" y="28765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20"/>
          </p:nvPr>
        </p:nvSpPr>
        <p:spPr>
          <a:xfrm>
            <a:off x="7315200" y="28765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6"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XASE 4">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4287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6" name="Picture Placeholder 3"/>
          <p:cNvSpPr>
            <a:spLocks noGrp="1"/>
          </p:cNvSpPr>
          <p:nvPr>
            <p:ph type="pic" sz="quarter" idx="12"/>
          </p:nvPr>
        </p:nvSpPr>
        <p:spPr>
          <a:xfrm>
            <a:off x="1828800" y="14287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7" name="Picture Placeholder 3"/>
          <p:cNvSpPr>
            <a:spLocks noGrp="1"/>
          </p:cNvSpPr>
          <p:nvPr>
            <p:ph type="pic" sz="quarter" idx="13"/>
          </p:nvPr>
        </p:nvSpPr>
        <p:spPr>
          <a:xfrm>
            <a:off x="3657600" y="14287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8" name="Picture Placeholder 3"/>
          <p:cNvSpPr>
            <a:spLocks noGrp="1"/>
          </p:cNvSpPr>
          <p:nvPr>
            <p:ph type="pic" sz="quarter" idx="14"/>
          </p:nvPr>
        </p:nvSpPr>
        <p:spPr>
          <a:xfrm>
            <a:off x="5486400" y="14287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9" name="Picture Placeholder 3"/>
          <p:cNvSpPr>
            <a:spLocks noGrp="1"/>
          </p:cNvSpPr>
          <p:nvPr>
            <p:ph type="pic" sz="quarter" idx="15"/>
          </p:nvPr>
        </p:nvSpPr>
        <p:spPr>
          <a:xfrm>
            <a:off x="7315200" y="14287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0" name="Picture Placeholder 3"/>
          <p:cNvSpPr>
            <a:spLocks noGrp="1"/>
          </p:cNvSpPr>
          <p:nvPr>
            <p:ph type="pic" sz="quarter" idx="16"/>
          </p:nvPr>
        </p:nvSpPr>
        <p:spPr>
          <a:xfrm>
            <a:off x="0" y="2800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1" name="Picture Placeholder 3"/>
          <p:cNvSpPr>
            <a:spLocks noGrp="1"/>
          </p:cNvSpPr>
          <p:nvPr>
            <p:ph type="pic" sz="quarter" idx="17"/>
          </p:nvPr>
        </p:nvSpPr>
        <p:spPr>
          <a:xfrm>
            <a:off x="1828800" y="2800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8"/>
          </p:nvPr>
        </p:nvSpPr>
        <p:spPr>
          <a:xfrm>
            <a:off x="3657600" y="2800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9"/>
          </p:nvPr>
        </p:nvSpPr>
        <p:spPr>
          <a:xfrm>
            <a:off x="5486400" y="2800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20"/>
          </p:nvPr>
        </p:nvSpPr>
        <p:spPr>
          <a:xfrm>
            <a:off x="7315200" y="2800350"/>
            <a:ext cx="1828800" cy="1371600"/>
          </a:xfrm>
          <a:prstGeom prst="rect">
            <a:avLst/>
          </a:prstGeom>
        </p:spPr>
        <p:txBody>
          <a:bodyPr lIns="45720" tIns="22860" rIns="45720" bIns="22860"/>
          <a:lstStyle>
            <a:lvl1pPr>
              <a:defRPr sz="1000"/>
            </a:lvl1pPr>
          </a:lstStyle>
          <a:p>
            <a:r>
              <a:rPr lang="en-US" dirty="0"/>
              <a:t>Click icon to add picture</a:t>
            </a:r>
            <a:endParaRPr lang="uk-UA"/>
          </a:p>
        </p:txBody>
      </p:sp>
      <p:sp>
        <p:nvSpPr>
          <p:cNvPr id="17"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WXASE 5">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3"/>
          </p:nvPr>
        </p:nvSpPr>
        <p:spPr>
          <a:xfrm>
            <a:off x="28575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3" name="Picture Placeholder 3"/>
          <p:cNvSpPr>
            <a:spLocks noGrp="1"/>
          </p:cNvSpPr>
          <p:nvPr>
            <p:ph type="pic" sz="quarter" idx="14"/>
          </p:nvPr>
        </p:nvSpPr>
        <p:spPr>
          <a:xfrm>
            <a:off x="45720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15"/>
          </p:nvPr>
        </p:nvSpPr>
        <p:spPr>
          <a:xfrm>
            <a:off x="6286500" y="10058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5" name="Picture Placeholder 3"/>
          <p:cNvSpPr>
            <a:spLocks noGrp="1"/>
          </p:cNvSpPr>
          <p:nvPr>
            <p:ph type="pic" sz="quarter" idx="16"/>
          </p:nvPr>
        </p:nvSpPr>
        <p:spPr>
          <a:xfrm>
            <a:off x="11430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6" name="Picture Placeholder 3"/>
          <p:cNvSpPr>
            <a:spLocks noGrp="1"/>
          </p:cNvSpPr>
          <p:nvPr>
            <p:ph type="pic" sz="quarter" idx="17"/>
          </p:nvPr>
        </p:nvSpPr>
        <p:spPr>
          <a:xfrm>
            <a:off x="28575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7" name="Picture Placeholder 3"/>
          <p:cNvSpPr>
            <a:spLocks noGrp="1"/>
          </p:cNvSpPr>
          <p:nvPr>
            <p:ph type="pic" sz="quarter" idx="18"/>
          </p:nvPr>
        </p:nvSpPr>
        <p:spPr>
          <a:xfrm>
            <a:off x="45720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18" name="Picture Placeholder 3"/>
          <p:cNvSpPr>
            <a:spLocks noGrp="1"/>
          </p:cNvSpPr>
          <p:nvPr>
            <p:ph type="pic" sz="quarter" idx="19"/>
          </p:nvPr>
        </p:nvSpPr>
        <p:spPr>
          <a:xfrm>
            <a:off x="6286500" y="2720340"/>
            <a:ext cx="1714500" cy="1714500"/>
          </a:xfrm>
          <a:prstGeom prst="rect">
            <a:avLst/>
          </a:prstGeom>
        </p:spPr>
        <p:txBody>
          <a:bodyPr lIns="45720" tIns="22860" rIns="45720" bIns="22860"/>
          <a:lstStyle>
            <a:lvl1pPr>
              <a:defRPr sz="1000"/>
            </a:lvl1pPr>
          </a:lstStyle>
          <a:p>
            <a:r>
              <a:rPr lang="en-US" dirty="0"/>
              <a:t>Click icon to add picture</a:t>
            </a:r>
            <a:endParaRPr lang="uk-UA"/>
          </a:p>
        </p:txBody>
      </p:sp>
      <p:sp>
        <p:nvSpPr>
          <p:cNvPr id="21"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ECASE 6">
    <p:spTree>
      <p:nvGrpSpPr>
        <p:cNvPr id="1" name=""/>
        <p:cNvGrpSpPr/>
        <p:nvPr/>
      </p:nvGrpSpPr>
      <p:grpSpPr>
        <a:xfrm>
          <a:off x="0" y="0"/>
          <a:ext cx="0" cy="0"/>
          <a:chOff x="0" y="0"/>
          <a:chExt cx="0" cy="0"/>
        </a:xfrm>
      </p:grpSpPr>
      <p:sp>
        <p:nvSpPr>
          <p:cNvPr id="5" name="Picture Placeholder 3"/>
          <p:cNvSpPr>
            <a:spLocks noGrp="1"/>
          </p:cNvSpPr>
          <p:nvPr>
            <p:ph type="pic" sz="quarter" idx="12"/>
          </p:nvPr>
        </p:nvSpPr>
        <p:spPr>
          <a:xfrm>
            <a:off x="1143000" y="1005840"/>
            <a:ext cx="1714500" cy="34290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2" name="Picture Placeholder 3"/>
          <p:cNvSpPr>
            <a:spLocks noGrp="1"/>
          </p:cNvSpPr>
          <p:nvPr>
            <p:ph type="pic" sz="quarter" idx="13"/>
          </p:nvPr>
        </p:nvSpPr>
        <p:spPr>
          <a:xfrm>
            <a:off x="2857500" y="1005840"/>
            <a:ext cx="3429000" cy="17145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4" name="Picture Placeholder 3"/>
          <p:cNvSpPr>
            <a:spLocks noGrp="1"/>
          </p:cNvSpPr>
          <p:nvPr>
            <p:ph type="pic" sz="quarter" idx="15"/>
          </p:nvPr>
        </p:nvSpPr>
        <p:spPr>
          <a:xfrm>
            <a:off x="6286500" y="1005840"/>
            <a:ext cx="1714500" cy="17145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6" name="Picture Placeholder 3"/>
          <p:cNvSpPr>
            <a:spLocks noGrp="1"/>
          </p:cNvSpPr>
          <p:nvPr>
            <p:ph type="pic" sz="quarter" idx="17"/>
          </p:nvPr>
        </p:nvSpPr>
        <p:spPr>
          <a:xfrm>
            <a:off x="2857500" y="2720340"/>
            <a:ext cx="1714500" cy="17145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7" name="Picture Placeholder 3"/>
          <p:cNvSpPr>
            <a:spLocks noGrp="1"/>
          </p:cNvSpPr>
          <p:nvPr>
            <p:ph type="pic" sz="quarter" idx="18"/>
          </p:nvPr>
        </p:nvSpPr>
        <p:spPr>
          <a:xfrm>
            <a:off x="4572000" y="2720340"/>
            <a:ext cx="3429000" cy="1714500"/>
          </a:xfrm>
          <a:prstGeom prst="rect">
            <a:avLst/>
          </a:prstGeom>
          <a:ln w="38100">
            <a:solidFill>
              <a:schemeClr val="bg1"/>
            </a:solidFill>
          </a:ln>
        </p:spPr>
        <p:txBody>
          <a:bodyPr lIns="45720" tIns="22860" rIns="45720" bIns="22860"/>
          <a:lstStyle>
            <a:lvl1pPr>
              <a:defRPr sz="1000"/>
            </a:lvl1pPr>
          </a:lstStyle>
          <a:p>
            <a:r>
              <a:rPr lang="en-US" dirty="0"/>
              <a:t>Click icon to add picture</a:t>
            </a:r>
            <a:endParaRPr lang="uk-UA"/>
          </a:p>
        </p:txBody>
      </p:sp>
      <p:sp>
        <p:nvSpPr>
          <p:cNvPr id="11" name="Slide Number Placeholder 4"/>
          <p:cNvSpPr>
            <a:spLocks noGrp="1"/>
          </p:cNvSpPr>
          <p:nvPr>
            <p:ph type="sldNum" sz="quarter" idx="4"/>
          </p:nvPr>
        </p:nvSpPr>
        <p:spPr>
          <a:xfrm>
            <a:off x="8498348" y="23687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sp>
        <p:nvSpPr>
          <p:cNvPr id="13" name="Title 3"/>
          <p:cNvSpPr>
            <a:spLocks noGrp="1"/>
          </p:cNvSpPr>
          <p:nvPr>
            <p:ph type="title"/>
          </p:nvPr>
        </p:nvSpPr>
        <p:spPr>
          <a:xfrm>
            <a:off x="628650" y="172388"/>
            <a:ext cx="7886700" cy="397896"/>
          </a:xfrm>
          <a:prstGeom prst="rect">
            <a:avLst/>
          </a:prstGeom>
        </p:spPr>
        <p:txBody>
          <a:bodyPr lIns="45720" tIns="22860" rIns="45720" bIns="22860"/>
          <a:lstStyle>
            <a:lvl1pPr algn="l">
              <a:defRPr sz="3200" b="1">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uk-UA"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Slide Number Placeholder 4"/>
          <p:cNvSpPr>
            <a:spLocks noGrp="1"/>
          </p:cNvSpPr>
          <p:nvPr>
            <p:ph type="sldNum" sz="quarter" idx="4"/>
          </p:nvPr>
        </p:nvSpPr>
        <p:spPr>
          <a:xfrm>
            <a:off x="8498348" y="247038"/>
            <a:ext cx="417052" cy="353672"/>
          </a:xfrm>
          <a:prstGeom prst="rect">
            <a:avLst/>
          </a:prstGeom>
        </p:spPr>
        <p:txBody>
          <a:bodyPr/>
          <a:lstStyle>
            <a:lvl1pPr algn="ctr">
              <a:defRPr sz="1350">
                <a:solidFill>
                  <a:schemeClr val="bg1"/>
                </a:solidFill>
              </a:defRPr>
            </a:lvl1pPr>
          </a:lstStyle>
          <a:p>
            <a:fld id="{5DE872C3-2ED1-43FB-B3C4-BA6F078D7CD3}" type="slidenum">
              <a:rPr lang="en-US" smtClean="0"/>
              <a:t>‹#›</a:t>
            </a:fld>
            <a:endParaRPr lang="en-US" dirty="0"/>
          </a:p>
        </p:txBody>
      </p:sp>
      <p:cxnSp>
        <p:nvCxnSpPr>
          <p:cNvPr id="12" name="直接连接符 6"/>
          <p:cNvCxnSpPr/>
          <p:nvPr userDrawn="1"/>
        </p:nvCxnSpPr>
        <p:spPr>
          <a:xfrm flipV="1">
            <a:off x="304800" y="603492"/>
            <a:ext cx="8321040"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0" name="Freeform 5"/>
          <p:cNvSpPr/>
          <p:nvPr userDrawn="1"/>
        </p:nvSpPr>
        <p:spPr bwMode="auto">
          <a:xfrm rot="5400000">
            <a:off x="8587507" y="385043"/>
            <a:ext cx="406185" cy="35999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solidFill>
          <a:ln w="12700">
            <a:solidFill>
              <a:schemeClr val="accent5"/>
            </a:solidFill>
          </a:ln>
          <a:effectLst>
            <a:outerShdw blurRad="165100" dist="76200" dir="2700000" algn="tl" rotWithShape="0">
              <a:prstClr val="black">
                <a:alpha val="30000"/>
              </a:prstClr>
            </a:outerShdw>
          </a:effec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1" name="Slide Number Placeholder 5"/>
          <p:cNvSpPr txBox="1"/>
          <p:nvPr userDrawn="1"/>
        </p:nvSpPr>
        <p:spPr>
          <a:xfrm>
            <a:off x="8614563" y="460564"/>
            <a:ext cx="360000" cy="228600"/>
          </a:xfrm>
          <a:prstGeom prst="rect">
            <a:avLst/>
          </a:prstGeom>
        </p:spPr>
        <p:txBody>
          <a:bodyPr vert="horz" lIns="68580" tIns="34290" rIns="68580" bIns="34290" rtlCol="0" anchor="ctr"/>
          <a:lstStyle>
            <a:lvl1pPr algn="ctr">
              <a:defRPr sz="12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200" b="0" i="0" u="none" strike="noStrike" kern="1200" cap="none" spc="0" normalizeH="0" baseline="0" noProof="0" smtClean="0">
                <a:ln>
                  <a:noFill/>
                </a:ln>
                <a:solidFill>
                  <a:schemeClr val="bg1"/>
                </a:solidFill>
                <a:effectLst/>
                <a:uLnTx/>
                <a:uFillTx/>
                <a:latin typeface="Impact" panose="020B0806030902050204" pitchFamily="34" charset="0"/>
                <a:ea typeface="Impact" panose="020B0806030902050204" pitchFamily="34" charset="0"/>
                <a:cs typeface="Impact" panose="020B0806030902050204" pitchFamily="34" charset="0"/>
              </a:rPr>
              <a:t>‹#›</a:t>
            </a:fld>
            <a:endParaRPr kumimoji="0" lang="en-US" sz="1200" b="0" i="0" u="none" strike="noStrike" kern="1200" cap="none" spc="0" normalizeH="0" baseline="0" noProof="0" dirty="0">
              <a:ln>
                <a:noFill/>
              </a:ln>
              <a:solidFill>
                <a:schemeClr val="bg1"/>
              </a:solidFill>
              <a:effectLst/>
              <a:uLnTx/>
              <a:uFillTx/>
              <a:latin typeface="Impact" panose="020B0806030902050204" pitchFamily="34" charset="0"/>
              <a:ea typeface="Impact" panose="020B0806030902050204" pitchFamily="34" charset="0"/>
              <a:cs typeface="Impact" panose="020B080603090205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BA7C00A-FAA2-4BA1-B45D-BF9A9D8E066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C2F66BF-6764-4689-85D7-16CF9A74DA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533317-7ED4-4B43-AA10-23A48C71D4F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519E19-C3AE-4F50-8C74-7B581189AD1F}"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47741221-4FB6-4594-8D2B-549F24026E2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7DFCC9-097D-413E-8B41-A5BD6BA1452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A778EC8-B4AE-4ABA-8244-0F56F21D9C85}" type="slidenum">
              <a:rPr lang="zh-CN" altLang="en-US" smtClean="0"/>
              <a:t>‹#›</a:t>
            </a:fld>
            <a:endParaRPr lang="zh-CN" altLang="en-US"/>
          </a:p>
        </p:txBody>
      </p:sp>
    </p:spTree>
    <p:extLst>
      <p:ext uri="{BB962C8B-B14F-4D97-AF65-F5344CB8AC3E}">
        <p14:creationId xmlns:p14="http://schemas.microsoft.com/office/powerpoint/2010/main" val="26667242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hyperlink" Target="https://blog.csdn.net/u010590568/article/details/70597741"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baike.baidu.com/item/%E5%86%85%E5%AD%98%E5%9C%B0%E5%9D%80/7354236?fromModule=lemma_inlink" TargetMode="Externa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E2069B-98C0-422D-9997-78394DE4801A}"/>
              </a:ext>
            </a:extLst>
          </p:cNvPr>
          <p:cNvSpPr/>
          <p:nvPr/>
        </p:nvSpPr>
        <p:spPr>
          <a:xfrm>
            <a:off x="670936" y="1581150"/>
            <a:ext cx="7802136"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代码综合暨期末复习串讲</a:t>
            </a:r>
          </a:p>
        </p:txBody>
      </p:sp>
      <p:sp>
        <p:nvSpPr>
          <p:cNvPr id="4" name="文本框 3">
            <a:extLst>
              <a:ext uri="{FF2B5EF4-FFF2-40B4-BE49-F238E27FC236}">
                <a16:creationId xmlns:a16="http://schemas.microsoft.com/office/drawing/2014/main" id="{E14D3B43-1531-2372-C9BD-4F4FA3C8525D}"/>
              </a:ext>
            </a:extLst>
          </p:cNvPr>
          <p:cNvSpPr txBox="1"/>
          <p:nvPr/>
        </p:nvSpPr>
        <p:spPr>
          <a:xfrm>
            <a:off x="2158520" y="3181350"/>
            <a:ext cx="4826963" cy="830997"/>
          </a:xfrm>
          <a:prstGeom prst="rect">
            <a:avLst/>
          </a:prstGeom>
          <a:noFill/>
        </p:spPr>
        <p:txBody>
          <a:bodyPr wrap="none" rtlCol="0">
            <a:spAutoFit/>
          </a:bodyPr>
          <a:lstStyle/>
          <a:p>
            <a:pPr algn="ctr"/>
            <a:r>
              <a:rPr lang="zh-CN" altLang="en-US" sz="1600" dirty="0"/>
              <a:t>主讲人：佟振宇、于航彬</a:t>
            </a:r>
            <a:endParaRPr lang="en-US" altLang="zh-CN" sz="1600" dirty="0"/>
          </a:p>
          <a:p>
            <a:pPr algn="ctr"/>
            <a:r>
              <a:rPr lang="en-US" altLang="zh-CN" sz="1600" dirty="0"/>
              <a:t>PPT</a:t>
            </a:r>
            <a:r>
              <a:rPr lang="zh-CN" altLang="en-US" sz="1600" dirty="0"/>
              <a:t>来源：吕仁钦、于航彬、佟振宇，以前的老助教</a:t>
            </a:r>
            <a:endParaRPr lang="en-US" altLang="zh-CN" sz="1600" dirty="0"/>
          </a:p>
          <a:p>
            <a:pPr algn="ctr"/>
            <a:r>
              <a:rPr lang="en-US" altLang="zh-CN" sz="1600" dirty="0"/>
              <a:t>2023</a:t>
            </a:r>
            <a:r>
              <a:rPr lang="zh-CN" altLang="en-US" sz="1600" dirty="0"/>
              <a:t>年</a:t>
            </a:r>
            <a:r>
              <a:rPr lang="en-US" altLang="zh-CN" sz="1600" dirty="0"/>
              <a:t>11</a:t>
            </a:r>
            <a:r>
              <a:rPr lang="zh-CN" altLang="en-US" sz="1600" dirty="0"/>
              <a:t>月</a:t>
            </a:r>
            <a:r>
              <a:rPr lang="en-US" altLang="zh-CN" sz="1600" dirty="0"/>
              <a:t>23</a:t>
            </a:r>
            <a:r>
              <a:rPr lang="zh-CN" altLang="en-US" sz="1600" dirty="0"/>
              <a:t>日</a:t>
            </a:r>
          </a:p>
        </p:txBody>
      </p:sp>
    </p:spTree>
    <p:extLst>
      <p:ext uri="{BB962C8B-B14F-4D97-AF65-F5344CB8AC3E}">
        <p14:creationId xmlns:p14="http://schemas.microsoft.com/office/powerpoint/2010/main" val="3440386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0C20B-9D75-44EE-A1AD-A193130D0CA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774FCE6D-05F7-45E3-A223-3B39A6E87EA6}"/>
              </a:ext>
            </a:extLst>
          </p:cNvPr>
          <p:cNvSpPr>
            <a:spLocks noGrp="1"/>
          </p:cNvSpPr>
          <p:nvPr>
            <p:ph idx="1"/>
          </p:nvPr>
        </p:nvSpPr>
        <p:spPr/>
        <p:txBody>
          <a:bodyPr/>
          <a:lstStyle/>
          <a:p>
            <a:r>
              <a:rPr lang="zh-CN" altLang="en-US" dirty="0"/>
              <a:t>数组的声明与使用</a:t>
            </a:r>
            <a:endParaRPr lang="en-US" altLang="zh-CN" dirty="0"/>
          </a:p>
          <a:p>
            <a:endParaRPr lang="en-US" altLang="zh-CN" dirty="0"/>
          </a:p>
          <a:p>
            <a:r>
              <a:rPr lang="zh-CN" altLang="en-US" dirty="0"/>
              <a:t>程序无法运行？</a:t>
            </a:r>
          </a:p>
        </p:txBody>
      </p:sp>
      <p:pic>
        <p:nvPicPr>
          <p:cNvPr id="6" name="图片 5">
            <a:extLst>
              <a:ext uri="{FF2B5EF4-FFF2-40B4-BE49-F238E27FC236}">
                <a16:creationId xmlns:a16="http://schemas.microsoft.com/office/drawing/2014/main" id="{3132DA8C-1FCA-4C1B-B871-5E2F411B6434}"/>
              </a:ext>
            </a:extLst>
          </p:cNvPr>
          <p:cNvPicPr>
            <a:picLocks noChangeAspect="1"/>
          </p:cNvPicPr>
          <p:nvPr/>
        </p:nvPicPr>
        <p:blipFill>
          <a:blip r:embed="rId2"/>
          <a:stretch>
            <a:fillRect/>
          </a:stretch>
        </p:blipFill>
        <p:spPr>
          <a:xfrm>
            <a:off x="791226" y="2774508"/>
            <a:ext cx="2679518" cy="1532191"/>
          </a:xfrm>
          <a:prstGeom prst="rect">
            <a:avLst/>
          </a:prstGeom>
        </p:spPr>
      </p:pic>
      <p:sp>
        <p:nvSpPr>
          <p:cNvPr id="9" name="内容占位符 2">
            <a:extLst>
              <a:ext uri="{FF2B5EF4-FFF2-40B4-BE49-F238E27FC236}">
                <a16:creationId xmlns:a16="http://schemas.microsoft.com/office/drawing/2014/main" id="{54B14E37-F2C9-48E2-A4D3-DD0C3FF977BB}"/>
              </a:ext>
            </a:extLst>
          </p:cNvPr>
          <p:cNvSpPr txBox="1">
            <a:spLocks/>
          </p:cNvSpPr>
          <p:nvPr/>
        </p:nvSpPr>
        <p:spPr>
          <a:xfrm>
            <a:off x="4124494" y="3273950"/>
            <a:ext cx="3097529" cy="96608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考虑是不是将大数组开在了主函数中而导致爆栈。</a:t>
            </a:r>
          </a:p>
        </p:txBody>
      </p:sp>
    </p:spTree>
    <p:extLst>
      <p:ext uri="{BB962C8B-B14F-4D97-AF65-F5344CB8AC3E}">
        <p14:creationId xmlns:p14="http://schemas.microsoft.com/office/powerpoint/2010/main" val="847946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0C20B-9D75-44EE-A1AD-A193130D0CA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774FCE6D-05F7-45E3-A223-3B39A6E87EA6}"/>
              </a:ext>
            </a:extLst>
          </p:cNvPr>
          <p:cNvSpPr>
            <a:spLocks noGrp="1"/>
          </p:cNvSpPr>
          <p:nvPr>
            <p:ph idx="1"/>
          </p:nvPr>
        </p:nvSpPr>
        <p:spPr/>
        <p:txBody>
          <a:bodyPr/>
          <a:lstStyle/>
          <a:p>
            <a:r>
              <a:rPr lang="zh-CN" altLang="en-US" dirty="0"/>
              <a:t>数组的声明与使用</a:t>
            </a:r>
            <a:endParaRPr lang="en-US" altLang="zh-CN" dirty="0"/>
          </a:p>
          <a:p>
            <a:endParaRPr lang="en-US" altLang="zh-CN" dirty="0"/>
          </a:p>
          <a:p>
            <a:r>
              <a:rPr lang="zh-CN" altLang="en-US" dirty="0"/>
              <a:t>开动态数组</a:t>
            </a:r>
          </a:p>
        </p:txBody>
      </p:sp>
      <p:sp>
        <p:nvSpPr>
          <p:cNvPr id="9" name="内容占位符 2">
            <a:extLst>
              <a:ext uri="{FF2B5EF4-FFF2-40B4-BE49-F238E27FC236}">
                <a16:creationId xmlns:a16="http://schemas.microsoft.com/office/drawing/2014/main" id="{54B14E37-F2C9-48E2-A4D3-DD0C3FF977BB}"/>
              </a:ext>
            </a:extLst>
          </p:cNvPr>
          <p:cNvSpPr txBox="1">
            <a:spLocks/>
          </p:cNvSpPr>
          <p:nvPr/>
        </p:nvSpPr>
        <p:spPr>
          <a:xfrm>
            <a:off x="3635488" y="2892288"/>
            <a:ext cx="2966083" cy="96608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不建议使用动态数组，出现未知问题后果自负。</a:t>
            </a:r>
          </a:p>
        </p:txBody>
      </p:sp>
      <p:pic>
        <p:nvPicPr>
          <p:cNvPr id="5" name="图片 4">
            <a:extLst>
              <a:ext uri="{FF2B5EF4-FFF2-40B4-BE49-F238E27FC236}">
                <a16:creationId xmlns:a16="http://schemas.microsoft.com/office/drawing/2014/main" id="{9F8AC540-288C-4BEE-ACE6-8562DC6F8855}"/>
              </a:ext>
            </a:extLst>
          </p:cNvPr>
          <p:cNvPicPr>
            <a:picLocks noChangeAspect="1"/>
          </p:cNvPicPr>
          <p:nvPr/>
        </p:nvPicPr>
        <p:blipFill>
          <a:blip r:embed="rId2"/>
          <a:stretch>
            <a:fillRect/>
          </a:stretch>
        </p:blipFill>
        <p:spPr>
          <a:xfrm>
            <a:off x="628651" y="2730905"/>
            <a:ext cx="2197580" cy="894891"/>
          </a:xfrm>
          <a:prstGeom prst="rect">
            <a:avLst/>
          </a:prstGeom>
        </p:spPr>
      </p:pic>
    </p:spTree>
    <p:extLst>
      <p:ext uri="{BB962C8B-B14F-4D97-AF65-F5344CB8AC3E}">
        <p14:creationId xmlns:p14="http://schemas.microsoft.com/office/powerpoint/2010/main" val="335875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4B821-3C85-444D-977C-478A57D0BFE7}"/>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A7D93372-65EE-482E-BCD7-4290F8A36345}"/>
              </a:ext>
            </a:extLst>
          </p:cNvPr>
          <p:cNvSpPr>
            <a:spLocks noGrp="1"/>
          </p:cNvSpPr>
          <p:nvPr>
            <p:ph idx="1"/>
          </p:nvPr>
        </p:nvSpPr>
        <p:spPr>
          <a:xfrm>
            <a:off x="628650" y="1369219"/>
            <a:ext cx="7886700" cy="721472"/>
          </a:xfrm>
        </p:spPr>
        <p:txBody>
          <a:bodyPr/>
          <a:lstStyle/>
          <a:p>
            <a:r>
              <a:rPr lang="zh-CN" altLang="en-US" dirty="0"/>
              <a:t>整型相除：两个整型相除舍弃⼩数部分</a:t>
            </a:r>
          </a:p>
        </p:txBody>
      </p:sp>
      <p:pic>
        <p:nvPicPr>
          <p:cNvPr id="5" name="图片 4">
            <a:extLst>
              <a:ext uri="{FF2B5EF4-FFF2-40B4-BE49-F238E27FC236}">
                <a16:creationId xmlns:a16="http://schemas.microsoft.com/office/drawing/2014/main" id="{E3C80FD5-5920-4B5D-B8EB-3BF0E53BE74A}"/>
              </a:ext>
            </a:extLst>
          </p:cNvPr>
          <p:cNvPicPr>
            <a:picLocks noChangeAspect="1"/>
          </p:cNvPicPr>
          <p:nvPr/>
        </p:nvPicPr>
        <p:blipFill>
          <a:blip r:embed="rId2"/>
          <a:stretch>
            <a:fillRect/>
          </a:stretch>
        </p:blipFill>
        <p:spPr>
          <a:xfrm>
            <a:off x="838771" y="1755828"/>
            <a:ext cx="5120366" cy="1631845"/>
          </a:xfrm>
          <a:prstGeom prst="rect">
            <a:avLst/>
          </a:prstGeom>
        </p:spPr>
      </p:pic>
      <p:sp>
        <p:nvSpPr>
          <p:cNvPr id="6" name="内容占位符 2">
            <a:extLst>
              <a:ext uri="{FF2B5EF4-FFF2-40B4-BE49-F238E27FC236}">
                <a16:creationId xmlns:a16="http://schemas.microsoft.com/office/drawing/2014/main" id="{FE637929-CBB0-4AC2-8570-CD9EB2498773}"/>
              </a:ext>
            </a:extLst>
          </p:cNvPr>
          <p:cNvSpPr txBox="1">
            <a:spLocks/>
          </p:cNvSpPr>
          <p:nvPr/>
        </p:nvSpPr>
        <p:spPr>
          <a:xfrm>
            <a:off x="628650" y="3494311"/>
            <a:ext cx="7886700" cy="7214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zh-CN" altLang="en-US" sz="2100" dirty="0">
                <a:solidFill>
                  <a:prstClr val="black"/>
                </a:solidFill>
                <a:latin typeface="等线" panose="020F0502020204030204"/>
                <a:ea typeface="等线" panose="02010600030101010101" pitchFamily="2" charset="-122"/>
              </a:rPr>
              <a:t>类型溢出</a:t>
            </a:r>
          </a:p>
        </p:txBody>
      </p:sp>
      <p:pic>
        <p:nvPicPr>
          <p:cNvPr id="8" name="图片 7">
            <a:extLst>
              <a:ext uri="{FF2B5EF4-FFF2-40B4-BE49-F238E27FC236}">
                <a16:creationId xmlns:a16="http://schemas.microsoft.com/office/drawing/2014/main" id="{941DF9EC-FD39-491A-8893-DF11C0403972}"/>
              </a:ext>
            </a:extLst>
          </p:cNvPr>
          <p:cNvPicPr>
            <a:picLocks noChangeAspect="1"/>
          </p:cNvPicPr>
          <p:nvPr/>
        </p:nvPicPr>
        <p:blipFill>
          <a:blip r:embed="rId3"/>
          <a:stretch>
            <a:fillRect/>
          </a:stretch>
        </p:blipFill>
        <p:spPr>
          <a:xfrm>
            <a:off x="2156879" y="3560929"/>
            <a:ext cx="2251809" cy="1418399"/>
          </a:xfrm>
          <a:prstGeom prst="rect">
            <a:avLst/>
          </a:prstGeom>
        </p:spPr>
      </p:pic>
    </p:spTree>
    <p:extLst>
      <p:ext uri="{BB962C8B-B14F-4D97-AF65-F5344CB8AC3E}">
        <p14:creationId xmlns:p14="http://schemas.microsoft.com/office/powerpoint/2010/main" val="97767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D686E-4E5A-4052-B456-06747D98A2C5}"/>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6D014119-3C4E-4076-964E-3F5CA9E93BE5}"/>
              </a:ext>
            </a:extLst>
          </p:cNvPr>
          <p:cNvSpPr>
            <a:spLocks noGrp="1"/>
          </p:cNvSpPr>
          <p:nvPr>
            <p:ph idx="1"/>
          </p:nvPr>
        </p:nvSpPr>
        <p:spPr>
          <a:xfrm>
            <a:off x="628650" y="1369219"/>
            <a:ext cx="7886700" cy="994172"/>
          </a:xfrm>
        </p:spPr>
        <p:txBody>
          <a:bodyPr/>
          <a:lstStyle/>
          <a:p>
            <a:r>
              <a:rPr lang="zh-CN" altLang="en-US" dirty="0"/>
              <a:t>浮点数判断：由于浮点数误差，判断两个浮点数相等时请不要使⽤</a:t>
            </a:r>
            <a:r>
              <a:rPr lang="en-US" altLang="zh-CN" dirty="0"/>
              <a:t>==</a:t>
            </a:r>
            <a:r>
              <a:rPr lang="zh-CN" altLang="en-US" dirty="0"/>
              <a:t>，有些浮点数在计算机中并不是精确存储的。</a:t>
            </a:r>
          </a:p>
        </p:txBody>
      </p:sp>
      <p:pic>
        <p:nvPicPr>
          <p:cNvPr id="5" name="图片 4">
            <a:extLst>
              <a:ext uri="{FF2B5EF4-FFF2-40B4-BE49-F238E27FC236}">
                <a16:creationId xmlns:a16="http://schemas.microsoft.com/office/drawing/2014/main" id="{5453F4A7-8B6C-4509-8F89-8C26FDF6C656}"/>
              </a:ext>
            </a:extLst>
          </p:cNvPr>
          <p:cNvPicPr>
            <a:picLocks noChangeAspect="1"/>
          </p:cNvPicPr>
          <p:nvPr/>
        </p:nvPicPr>
        <p:blipFill>
          <a:blip r:embed="rId2"/>
          <a:stretch>
            <a:fillRect/>
          </a:stretch>
        </p:blipFill>
        <p:spPr>
          <a:xfrm>
            <a:off x="873787" y="2127902"/>
            <a:ext cx="4472935" cy="1993556"/>
          </a:xfrm>
          <a:prstGeom prst="rect">
            <a:avLst/>
          </a:prstGeom>
        </p:spPr>
      </p:pic>
      <p:sp>
        <p:nvSpPr>
          <p:cNvPr id="6" name="内容占位符 2">
            <a:extLst>
              <a:ext uri="{FF2B5EF4-FFF2-40B4-BE49-F238E27FC236}">
                <a16:creationId xmlns:a16="http://schemas.microsoft.com/office/drawing/2014/main" id="{FAA880C5-44C4-4D2F-8A19-2B78920DA817}"/>
              </a:ext>
            </a:extLst>
          </p:cNvPr>
          <p:cNvSpPr txBox="1">
            <a:spLocks/>
          </p:cNvSpPr>
          <p:nvPr/>
        </p:nvSpPr>
        <p:spPr>
          <a:xfrm>
            <a:off x="628650" y="4168032"/>
            <a:ext cx="7886700" cy="9941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只要使用浮点数进行计算，一定有误差，请使用 </a:t>
            </a:r>
            <a:r>
              <a:rPr lang="en-US" altLang="zh-CN" sz="2100" dirty="0">
                <a:solidFill>
                  <a:prstClr val="black"/>
                </a:solidFill>
                <a:latin typeface="等线" panose="020F0502020204030204"/>
                <a:ea typeface="等线" panose="02010600030101010101" pitchFamily="2" charset="-122"/>
              </a:rPr>
              <a:t>eps </a:t>
            </a:r>
            <a:r>
              <a:rPr lang="zh-CN" altLang="en-US" sz="2100" dirty="0">
                <a:solidFill>
                  <a:prstClr val="black"/>
                </a:solidFill>
                <a:latin typeface="等线" panose="020F0502020204030204"/>
                <a:ea typeface="等线" panose="02010600030101010101" pitchFamily="2" charset="-122"/>
              </a:rPr>
              <a:t>来判断。</a:t>
            </a:r>
          </a:p>
        </p:txBody>
      </p:sp>
    </p:spTree>
    <p:extLst>
      <p:ext uri="{BB962C8B-B14F-4D97-AF65-F5344CB8AC3E}">
        <p14:creationId xmlns:p14="http://schemas.microsoft.com/office/powerpoint/2010/main" val="147839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AE376-F8F5-436D-8124-A65AAD46ABAC}"/>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01C5A1A4-8623-443A-9361-9CCE3D5D907E}"/>
              </a:ext>
            </a:extLst>
          </p:cNvPr>
          <p:cNvSpPr>
            <a:spLocks noGrp="1"/>
          </p:cNvSpPr>
          <p:nvPr>
            <p:ph idx="1"/>
          </p:nvPr>
        </p:nvSpPr>
        <p:spPr>
          <a:xfrm>
            <a:off x="628650" y="1369219"/>
            <a:ext cx="7886700" cy="570607"/>
          </a:xfrm>
        </p:spPr>
        <p:txBody>
          <a:bodyPr/>
          <a:lstStyle/>
          <a:p>
            <a:r>
              <a:rPr lang="zh-CN" altLang="en-US" dirty="0"/>
              <a:t>多个条件判断</a:t>
            </a:r>
          </a:p>
        </p:txBody>
      </p:sp>
      <p:pic>
        <p:nvPicPr>
          <p:cNvPr id="5" name="图片 4">
            <a:extLst>
              <a:ext uri="{FF2B5EF4-FFF2-40B4-BE49-F238E27FC236}">
                <a16:creationId xmlns:a16="http://schemas.microsoft.com/office/drawing/2014/main" id="{5932C125-210F-4586-9D18-56920E38329D}"/>
              </a:ext>
            </a:extLst>
          </p:cNvPr>
          <p:cNvPicPr>
            <a:picLocks noChangeAspect="1"/>
          </p:cNvPicPr>
          <p:nvPr/>
        </p:nvPicPr>
        <p:blipFill>
          <a:blip r:embed="rId2"/>
          <a:stretch>
            <a:fillRect/>
          </a:stretch>
        </p:blipFill>
        <p:spPr>
          <a:xfrm>
            <a:off x="828846" y="1857979"/>
            <a:ext cx="5806763" cy="570607"/>
          </a:xfrm>
          <a:prstGeom prst="rect">
            <a:avLst/>
          </a:prstGeom>
        </p:spPr>
      </p:pic>
      <p:sp>
        <p:nvSpPr>
          <p:cNvPr id="6" name="内容占位符 2">
            <a:extLst>
              <a:ext uri="{FF2B5EF4-FFF2-40B4-BE49-F238E27FC236}">
                <a16:creationId xmlns:a16="http://schemas.microsoft.com/office/drawing/2014/main" id="{1B975492-CD5C-406E-B39F-5E1BFE7995E6}"/>
              </a:ext>
            </a:extLst>
          </p:cNvPr>
          <p:cNvSpPr txBox="1">
            <a:spLocks/>
          </p:cNvSpPr>
          <p:nvPr/>
        </p:nvSpPr>
        <p:spPr>
          <a:xfrm>
            <a:off x="628650" y="2556782"/>
            <a:ext cx="7886700" cy="177569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endParaRPr lang="zh-CN" altLang="en-US" sz="21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11371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4AA9B-40A9-43ED-840F-0A092DEFFC0D}"/>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B11FDB4D-A8F0-46D0-956D-DAF80C053FA7}"/>
              </a:ext>
            </a:extLst>
          </p:cNvPr>
          <p:cNvSpPr>
            <a:spLocks noGrp="1"/>
          </p:cNvSpPr>
          <p:nvPr>
            <p:ph idx="1"/>
          </p:nvPr>
        </p:nvSpPr>
        <p:spPr/>
        <p:txBody>
          <a:bodyPr/>
          <a:lstStyle/>
          <a:p>
            <a:r>
              <a:rPr lang="zh-CN" altLang="en-US" dirty="0"/>
              <a:t>函数传参：形式变量的类型最好与传入函数的参数类型匹配，否则会发生自己没有注意到的隐式类型转换。</a:t>
            </a:r>
          </a:p>
        </p:txBody>
      </p:sp>
      <p:pic>
        <p:nvPicPr>
          <p:cNvPr id="7" name="图片 6">
            <a:extLst>
              <a:ext uri="{FF2B5EF4-FFF2-40B4-BE49-F238E27FC236}">
                <a16:creationId xmlns:a16="http://schemas.microsoft.com/office/drawing/2014/main" id="{FBA02335-F352-40AE-BAF4-713B4A54BF6E}"/>
              </a:ext>
            </a:extLst>
          </p:cNvPr>
          <p:cNvPicPr>
            <a:picLocks noChangeAspect="1"/>
          </p:cNvPicPr>
          <p:nvPr/>
        </p:nvPicPr>
        <p:blipFill>
          <a:blip r:embed="rId2"/>
          <a:stretch>
            <a:fillRect/>
          </a:stretch>
        </p:blipFill>
        <p:spPr>
          <a:xfrm>
            <a:off x="5284366" y="2122874"/>
            <a:ext cx="3307143" cy="2042857"/>
          </a:xfrm>
          <a:prstGeom prst="rect">
            <a:avLst/>
          </a:prstGeom>
        </p:spPr>
      </p:pic>
    </p:spTree>
    <p:extLst>
      <p:ext uri="{BB962C8B-B14F-4D97-AF65-F5344CB8AC3E}">
        <p14:creationId xmlns:p14="http://schemas.microsoft.com/office/powerpoint/2010/main" val="152287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4AA9B-40A9-43ED-840F-0A092DEFFC0D}"/>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B11FDB4D-A8F0-46D0-956D-DAF80C053FA7}"/>
              </a:ext>
            </a:extLst>
          </p:cNvPr>
          <p:cNvSpPr>
            <a:spLocks noGrp="1"/>
          </p:cNvSpPr>
          <p:nvPr>
            <p:ph idx="1"/>
          </p:nvPr>
        </p:nvSpPr>
        <p:spPr>
          <a:xfrm>
            <a:off x="628650" y="1369219"/>
            <a:ext cx="7886700" cy="3774281"/>
          </a:xfrm>
        </p:spPr>
        <p:txBody>
          <a:bodyPr/>
          <a:lstStyle/>
          <a:p>
            <a:r>
              <a:rPr lang="zh-CN" altLang="en-US" dirty="0"/>
              <a:t>未定义行为：</a:t>
            </a:r>
            <a:r>
              <a:rPr lang="en-US" altLang="zh-CN" dirty="0"/>
              <a:t>C</a:t>
            </a:r>
            <a:r>
              <a:rPr lang="zh-CN" altLang="en-US" dirty="0"/>
              <a:t>语言规范不定义此类行为会导致的结果，同时编译器的开发者也没有定义此类行为的结果。行为未定义可能导致相同的代码在不同的编译器环境中编译的结果不一致，且代码多次运行的结果不确定。未定义的行为是非法的、无意义的。</a:t>
            </a:r>
            <a:endParaRPr lang="en-US" altLang="zh-CN" dirty="0"/>
          </a:p>
          <a:p>
            <a:r>
              <a:rPr lang="zh-CN" altLang="en-US" dirty="0"/>
              <a:t>一些未定义行为：</a:t>
            </a:r>
            <a:endParaRPr lang="en-US" altLang="zh-CN" dirty="0"/>
          </a:p>
          <a:p>
            <a:pPr marL="0" indent="0">
              <a:buNone/>
            </a:pPr>
            <a:r>
              <a:rPr lang="zh-CN" altLang="en-US" dirty="0"/>
              <a:t>有符号变量计算过程中溢出；</a:t>
            </a:r>
            <a:endParaRPr lang="en-US" altLang="zh-CN" dirty="0"/>
          </a:p>
          <a:p>
            <a:pPr marL="0" indent="0">
              <a:buNone/>
            </a:pPr>
            <a:r>
              <a:rPr lang="zh-CN" altLang="en-US" dirty="0"/>
              <a:t>越界访问；</a:t>
            </a:r>
            <a:endParaRPr lang="en-US" altLang="zh-CN" dirty="0"/>
          </a:p>
          <a:p>
            <a:pPr marL="0" indent="0">
              <a:buNone/>
            </a:pPr>
            <a:r>
              <a:rPr lang="zh-CN" altLang="en-US" dirty="0"/>
              <a:t>移位为负数或大于等于操作数位数；</a:t>
            </a:r>
            <a:endParaRPr lang="en-US" altLang="zh-CN" dirty="0"/>
          </a:p>
          <a:p>
            <a:pPr marL="0" indent="0">
              <a:buNone/>
            </a:pPr>
            <a:r>
              <a:rPr lang="zh-CN" altLang="en-US" dirty="0"/>
              <a:t>移位溢出；</a:t>
            </a:r>
            <a:endParaRPr lang="en-US" altLang="zh-CN" dirty="0"/>
          </a:p>
          <a:p>
            <a:pPr marL="0" indent="0">
              <a:buNone/>
            </a:pPr>
            <a:r>
              <a:rPr lang="en-US" altLang="zh-CN" dirty="0" err="1"/>
              <a:t>strcpy</a:t>
            </a:r>
            <a:r>
              <a:rPr lang="en-US" altLang="zh-CN" dirty="0"/>
              <a:t>()</a:t>
            </a:r>
            <a:r>
              <a:rPr lang="zh-CN" altLang="en-US" dirty="0"/>
              <a:t>等对同一字符串操作。</a:t>
            </a:r>
          </a:p>
        </p:txBody>
      </p:sp>
      <p:pic>
        <p:nvPicPr>
          <p:cNvPr id="10" name="图片 9">
            <a:extLst>
              <a:ext uri="{FF2B5EF4-FFF2-40B4-BE49-F238E27FC236}">
                <a16:creationId xmlns:a16="http://schemas.microsoft.com/office/drawing/2014/main" id="{242E294F-787D-4766-B68B-BCD0F7A63258}"/>
              </a:ext>
            </a:extLst>
          </p:cNvPr>
          <p:cNvPicPr>
            <a:picLocks noChangeAspect="1"/>
          </p:cNvPicPr>
          <p:nvPr/>
        </p:nvPicPr>
        <p:blipFill>
          <a:blip r:embed="rId3"/>
          <a:stretch>
            <a:fillRect/>
          </a:stretch>
        </p:blipFill>
        <p:spPr>
          <a:xfrm>
            <a:off x="5103102" y="2925026"/>
            <a:ext cx="2148488" cy="1991055"/>
          </a:xfrm>
          <a:prstGeom prst="rect">
            <a:avLst/>
          </a:prstGeom>
        </p:spPr>
      </p:pic>
    </p:spTree>
    <p:extLst>
      <p:ext uri="{BB962C8B-B14F-4D97-AF65-F5344CB8AC3E}">
        <p14:creationId xmlns:p14="http://schemas.microsoft.com/office/powerpoint/2010/main" val="1974997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4AA9B-40A9-43ED-840F-0A092DEFFC0D}"/>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B11FDB4D-A8F0-46D0-956D-DAF80C053FA7}"/>
              </a:ext>
            </a:extLst>
          </p:cNvPr>
          <p:cNvSpPr>
            <a:spLocks noGrp="1"/>
          </p:cNvSpPr>
          <p:nvPr>
            <p:ph idx="1"/>
          </p:nvPr>
        </p:nvSpPr>
        <p:spPr>
          <a:xfrm>
            <a:off x="628650" y="1369219"/>
            <a:ext cx="7886700" cy="3774281"/>
          </a:xfrm>
        </p:spPr>
        <p:txBody>
          <a:bodyPr/>
          <a:lstStyle/>
          <a:p>
            <a:r>
              <a:rPr lang="zh-CN" altLang="en-US" dirty="0"/>
              <a:t>关于移位</a:t>
            </a:r>
            <a:endParaRPr lang="en-US" altLang="zh-CN" dirty="0"/>
          </a:p>
        </p:txBody>
      </p:sp>
      <p:pic>
        <p:nvPicPr>
          <p:cNvPr id="5" name="图片 4">
            <a:extLst>
              <a:ext uri="{FF2B5EF4-FFF2-40B4-BE49-F238E27FC236}">
                <a16:creationId xmlns:a16="http://schemas.microsoft.com/office/drawing/2014/main" id="{CF1D85CD-CE7C-4F7F-87A9-2EE11C220EF3}"/>
              </a:ext>
            </a:extLst>
          </p:cNvPr>
          <p:cNvPicPr>
            <a:picLocks noChangeAspect="1"/>
          </p:cNvPicPr>
          <p:nvPr/>
        </p:nvPicPr>
        <p:blipFill>
          <a:blip r:embed="rId3"/>
          <a:stretch>
            <a:fillRect/>
          </a:stretch>
        </p:blipFill>
        <p:spPr>
          <a:xfrm>
            <a:off x="6752460" y="2831935"/>
            <a:ext cx="2025780" cy="1977776"/>
          </a:xfrm>
          <a:prstGeom prst="rect">
            <a:avLst/>
          </a:prstGeom>
        </p:spPr>
      </p:pic>
      <p:sp>
        <p:nvSpPr>
          <p:cNvPr id="7" name="内容占位符 2">
            <a:extLst>
              <a:ext uri="{FF2B5EF4-FFF2-40B4-BE49-F238E27FC236}">
                <a16:creationId xmlns:a16="http://schemas.microsoft.com/office/drawing/2014/main" id="{F0499B7D-B409-4205-873E-0A49A53397BB}"/>
              </a:ext>
            </a:extLst>
          </p:cNvPr>
          <p:cNvSpPr txBox="1">
            <a:spLocks/>
          </p:cNvSpPr>
          <p:nvPr/>
        </p:nvSpPr>
        <p:spPr>
          <a:xfrm>
            <a:off x="628650" y="1933683"/>
            <a:ext cx="6123810" cy="37742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zh-CN" altLang="en-US" sz="1500" dirty="0">
                <a:solidFill>
                  <a:prstClr val="black"/>
                </a:solidFill>
                <a:latin typeface="等线" panose="020F0502020204030204"/>
                <a:ea typeface="等线" panose="02010600030101010101" pitchFamily="2" charset="-122"/>
              </a:rPr>
              <a:t>当有符号整数移位溢出时（如第</a:t>
            </a:r>
            <a:r>
              <a:rPr lang="en-US" altLang="zh-CN" sz="1500" dirty="0">
                <a:solidFill>
                  <a:prstClr val="black"/>
                </a:solidFill>
                <a:latin typeface="等线" panose="020F0502020204030204"/>
                <a:ea typeface="等线" panose="02010600030101010101" pitchFamily="2" charset="-122"/>
              </a:rPr>
              <a:t>3</a:t>
            </a:r>
            <a:r>
              <a:rPr lang="zh-CN" altLang="en-US" sz="1500" dirty="0">
                <a:solidFill>
                  <a:prstClr val="black"/>
                </a:solidFill>
                <a:latin typeface="等线" panose="020F0502020204030204"/>
                <a:ea typeface="等线" panose="02010600030101010101" pitchFamily="2" charset="-122"/>
              </a:rPr>
              <a:t>行和第</a:t>
            </a:r>
            <a:r>
              <a:rPr lang="en-US" altLang="zh-CN" sz="1500" dirty="0">
                <a:solidFill>
                  <a:prstClr val="black"/>
                </a:solidFill>
                <a:latin typeface="等线" panose="020F0502020204030204"/>
                <a:ea typeface="等线" panose="02010600030101010101" pitchFamily="2" charset="-122"/>
              </a:rPr>
              <a:t>7</a:t>
            </a:r>
            <a:r>
              <a:rPr lang="zh-CN" altLang="en-US" sz="1500" dirty="0">
                <a:solidFill>
                  <a:prstClr val="black"/>
                </a:solidFill>
                <a:latin typeface="等线" panose="020F0502020204030204"/>
                <a:ea typeface="等线" panose="02010600030101010101" pitchFamily="2" charset="-122"/>
              </a:rPr>
              <a:t>行），该行为是未定义的。</a:t>
            </a:r>
            <a:endParaRPr lang="en-US" altLang="zh-CN" sz="1500" dirty="0">
              <a:solidFill>
                <a:prstClr val="black"/>
              </a:solidFill>
              <a:latin typeface="等线" panose="020F0502020204030204"/>
              <a:ea typeface="等线" panose="02010600030101010101" pitchFamily="2" charset="-122"/>
            </a:endParaRPr>
          </a:p>
          <a:p>
            <a:pPr marL="171450" indent="-171450" defTabSz="685800">
              <a:spcBef>
                <a:spcPts val="750"/>
              </a:spcBef>
            </a:pPr>
            <a:r>
              <a:rPr lang="zh-CN" altLang="en-US" sz="1500" dirty="0">
                <a:solidFill>
                  <a:prstClr val="black"/>
                </a:solidFill>
                <a:latin typeface="等线" panose="020F0502020204030204"/>
                <a:ea typeface="等线" panose="02010600030101010101" pitchFamily="2" charset="-122"/>
              </a:rPr>
              <a:t>当无符号整数移位溢出时，该行为是合法的，其结果会自动取模。</a:t>
            </a:r>
            <a:endParaRPr lang="en-US" altLang="zh-CN" sz="1500" dirty="0">
              <a:solidFill>
                <a:prstClr val="black"/>
              </a:solidFill>
              <a:latin typeface="等线" panose="020F0502020204030204"/>
              <a:ea typeface="等线" panose="02010600030101010101" pitchFamily="2" charset="-122"/>
            </a:endParaRPr>
          </a:p>
          <a:p>
            <a:pPr marL="171450" indent="-171450" defTabSz="685800">
              <a:spcBef>
                <a:spcPts val="750"/>
              </a:spcBef>
            </a:pPr>
            <a:r>
              <a:rPr lang="zh-CN" altLang="en-US" sz="1500" dirty="0">
                <a:solidFill>
                  <a:prstClr val="black"/>
                </a:solidFill>
                <a:latin typeface="等线" panose="020F0502020204030204"/>
                <a:ea typeface="等线" panose="02010600030101010101" pitchFamily="2" charset="-122"/>
              </a:rPr>
              <a:t>当一个整数移位大于等于其本身位数时（如第</a:t>
            </a:r>
            <a:r>
              <a:rPr lang="en-US" altLang="zh-CN" sz="1500" dirty="0">
                <a:solidFill>
                  <a:prstClr val="black"/>
                </a:solidFill>
                <a:latin typeface="等线" panose="020F0502020204030204"/>
                <a:ea typeface="等线" panose="02010600030101010101" pitchFamily="2" charset="-122"/>
              </a:rPr>
              <a:t>5</a:t>
            </a:r>
            <a:r>
              <a:rPr lang="zh-CN" altLang="en-US" sz="1500" dirty="0">
                <a:solidFill>
                  <a:prstClr val="black"/>
                </a:solidFill>
                <a:latin typeface="等线" panose="020F0502020204030204"/>
                <a:ea typeface="等线" panose="02010600030101010101" pitchFamily="2" charset="-122"/>
              </a:rPr>
              <a:t>行），该行为是未定义的。</a:t>
            </a:r>
            <a:endParaRPr lang="en-US" altLang="zh-CN" sz="1500" dirty="0">
              <a:solidFill>
                <a:prstClr val="black"/>
              </a:solidFill>
              <a:latin typeface="等线" panose="020F0502020204030204"/>
              <a:ea typeface="等线" panose="02010600030101010101" pitchFamily="2" charset="-122"/>
            </a:endParaRPr>
          </a:p>
          <a:p>
            <a:pPr marL="171450" indent="-171450" defTabSz="685800">
              <a:spcBef>
                <a:spcPts val="750"/>
              </a:spcBef>
            </a:pPr>
            <a:r>
              <a:rPr lang="zh-CN" altLang="en-US" sz="1500" dirty="0">
                <a:solidFill>
                  <a:prstClr val="black"/>
                </a:solidFill>
                <a:latin typeface="等线" panose="020F0502020204030204"/>
                <a:ea typeface="等线" panose="02010600030101010101" pitchFamily="2" charset="-122"/>
              </a:rPr>
              <a:t>当一个整数移位一个负数时，该行为是未定义的。</a:t>
            </a:r>
            <a:endParaRPr lang="en-US" altLang="zh-CN" sz="1500" dirty="0">
              <a:solidFill>
                <a:prstClr val="black"/>
              </a:solidFill>
              <a:latin typeface="等线" panose="020F0502020204030204"/>
              <a:ea typeface="等线" panose="02010600030101010101" pitchFamily="2" charset="-122"/>
            </a:endParaRPr>
          </a:p>
          <a:p>
            <a:pPr marL="171450" indent="-171450" defTabSz="685800">
              <a:spcBef>
                <a:spcPts val="750"/>
              </a:spcBef>
            </a:pPr>
            <a:r>
              <a:rPr lang="zh-CN" altLang="en-US" sz="1500" dirty="0">
                <a:solidFill>
                  <a:prstClr val="black"/>
                </a:solidFill>
                <a:latin typeface="等线" panose="020F0502020204030204"/>
                <a:ea typeface="等线" panose="02010600030101010101" pitchFamily="2" charset="-122"/>
              </a:rPr>
              <a:t>对常数移位时需要格外小心，</a:t>
            </a:r>
            <a:r>
              <a:rPr lang="en-US" altLang="zh-CN" sz="1500" dirty="0">
                <a:solidFill>
                  <a:prstClr val="black"/>
                </a:solidFill>
                <a:latin typeface="等线" panose="020F0502020204030204"/>
                <a:ea typeface="等线" panose="02010600030101010101" pitchFamily="2" charset="-122"/>
              </a:rPr>
              <a:t>1</a:t>
            </a:r>
            <a:r>
              <a:rPr lang="zh-CN" altLang="en-US" sz="1500" dirty="0">
                <a:solidFill>
                  <a:prstClr val="black"/>
                </a:solidFill>
                <a:latin typeface="等线" panose="020F0502020204030204"/>
                <a:ea typeface="等线" panose="02010600030101010101" pitchFamily="2" charset="-122"/>
              </a:rPr>
              <a:t>默认为</a:t>
            </a:r>
            <a:r>
              <a:rPr lang="en-US" altLang="zh-CN" sz="1500" dirty="0">
                <a:solidFill>
                  <a:prstClr val="black"/>
                </a:solidFill>
                <a:latin typeface="等线" panose="020F0502020204030204"/>
                <a:ea typeface="等线" panose="02010600030101010101" pitchFamily="2" charset="-122"/>
              </a:rPr>
              <a:t>int</a:t>
            </a:r>
            <a:r>
              <a:rPr lang="zh-CN" altLang="en-US" sz="1500" dirty="0">
                <a:solidFill>
                  <a:prstClr val="black"/>
                </a:solidFill>
                <a:latin typeface="等线" panose="020F0502020204030204"/>
                <a:ea typeface="等线" panose="02010600030101010101" pitchFamily="2" charset="-122"/>
              </a:rPr>
              <a:t>，如果想移位超过</a:t>
            </a:r>
            <a:r>
              <a:rPr lang="en-US" altLang="zh-CN" sz="1500" dirty="0">
                <a:solidFill>
                  <a:prstClr val="black"/>
                </a:solidFill>
                <a:latin typeface="等线" panose="020F0502020204030204"/>
                <a:ea typeface="等线" panose="02010600030101010101" pitchFamily="2" charset="-122"/>
              </a:rPr>
              <a:t>31</a:t>
            </a:r>
            <a:r>
              <a:rPr lang="zh-CN" altLang="en-US" sz="1500" dirty="0">
                <a:solidFill>
                  <a:prstClr val="black"/>
                </a:solidFill>
                <a:latin typeface="等线" panose="020F0502020204030204"/>
                <a:ea typeface="等线" panose="02010600030101010101" pitchFamily="2" charset="-122"/>
              </a:rPr>
              <a:t>位需要在其后加上</a:t>
            </a:r>
            <a:r>
              <a:rPr lang="en-US" altLang="zh-CN" sz="1500" dirty="0" err="1">
                <a:solidFill>
                  <a:prstClr val="black"/>
                </a:solidFill>
                <a:latin typeface="等线" panose="020F0502020204030204"/>
                <a:ea typeface="等线" panose="02010600030101010101" pitchFamily="2" charset="-122"/>
              </a:rPr>
              <a:t>ll</a:t>
            </a:r>
            <a:r>
              <a:rPr lang="zh-CN" altLang="en-US" sz="1500" dirty="0">
                <a:solidFill>
                  <a:prstClr val="black"/>
                </a:solidFill>
                <a:latin typeface="等线" panose="020F0502020204030204"/>
                <a:ea typeface="等线" panose="02010600030101010101" pitchFamily="2" charset="-122"/>
              </a:rPr>
              <a:t>来转换为一个</a:t>
            </a:r>
            <a:r>
              <a:rPr lang="en-US" altLang="zh-CN" sz="1500" dirty="0">
                <a:solidFill>
                  <a:prstClr val="black"/>
                </a:solidFill>
                <a:latin typeface="等线" panose="020F0502020204030204"/>
                <a:ea typeface="等线" panose="02010600030101010101" pitchFamily="2" charset="-122"/>
              </a:rPr>
              <a:t>long </a:t>
            </a:r>
            <a:r>
              <a:rPr lang="en-US" altLang="zh-CN" sz="1500" dirty="0" err="1">
                <a:solidFill>
                  <a:prstClr val="black"/>
                </a:solidFill>
                <a:latin typeface="等线" panose="020F0502020204030204"/>
                <a:ea typeface="等线" panose="02010600030101010101" pitchFamily="2" charset="-122"/>
              </a:rPr>
              <a:t>long</a:t>
            </a:r>
            <a:r>
              <a:rPr lang="zh-CN" altLang="en-US" sz="1500" dirty="0">
                <a:solidFill>
                  <a:prstClr val="black"/>
                </a:solidFill>
                <a:latin typeface="等线" panose="020F0502020204030204"/>
                <a:ea typeface="等线" panose="02010600030101010101" pitchFamily="2" charset="-122"/>
              </a:rPr>
              <a:t>类型的</a:t>
            </a:r>
            <a:r>
              <a:rPr lang="en-US" altLang="zh-CN" sz="1500" dirty="0">
                <a:solidFill>
                  <a:prstClr val="black"/>
                </a:solidFill>
                <a:latin typeface="等线" panose="020F0502020204030204"/>
                <a:ea typeface="等线" panose="02010600030101010101" pitchFamily="2" charset="-122"/>
              </a:rPr>
              <a:t>1</a:t>
            </a:r>
            <a:r>
              <a:rPr lang="zh-CN" altLang="en-US" sz="1500" dirty="0">
                <a:solidFill>
                  <a:prstClr val="black"/>
                </a:solidFill>
                <a:latin typeface="等线" panose="020F0502020204030204"/>
                <a:ea typeface="等线" panose="02010600030101010101" pitchFamily="2" charset="-122"/>
              </a:rPr>
              <a:t>。</a:t>
            </a:r>
            <a:endParaRPr lang="en-US" altLang="zh-CN" sz="1500" dirty="0">
              <a:solidFill>
                <a:prstClr val="black"/>
              </a:solidFill>
              <a:latin typeface="等线" panose="020F0502020204030204"/>
              <a:ea typeface="等线" panose="02010600030101010101" pitchFamily="2" charset="-122"/>
            </a:endParaRPr>
          </a:p>
          <a:p>
            <a:pPr marL="171450" indent="-171450" defTabSz="685800">
              <a:spcBef>
                <a:spcPts val="750"/>
              </a:spcBef>
            </a:pPr>
            <a:endParaRPr lang="en-US" altLang="zh-CN" sz="15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832830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B5AF8-A72D-43B3-911F-F3667F34D361}"/>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7F771749-56EF-4B1A-970E-7E3341C9E595}"/>
              </a:ext>
            </a:extLst>
          </p:cNvPr>
          <p:cNvSpPr>
            <a:spLocks noGrp="1"/>
          </p:cNvSpPr>
          <p:nvPr>
            <p:ph idx="1"/>
          </p:nvPr>
        </p:nvSpPr>
        <p:spPr/>
        <p:txBody>
          <a:bodyPr/>
          <a:lstStyle/>
          <a:p>
            <a:r>
              <a:rPr lang="zh-CN" altLang="en-US" dirty="0"/>
              <a:t>变量的作用范围与函数的形参</a:t>
            </a:r>
          </a:p>
        </p:txBody>
      </p:sp>
      <p:pic>
        <p:nvPicPr>
          <p:cNvPr id="7" name="图片 6">
            <a:extLst>
              <a:ext uri="{FF2B5EF4-FFF2-40B4-BE49-F238E27FC236}">
                <a16:creationId xmlns:a16="http://schemas.microsoft.com/office/drawing/2014/main" id="{325E8A09-E94A-4DBE-8E49-27A8D260A782}"/>
              </a:ext>
            </a:extLst>
          </p:cNvPr>
          <p:cNvPicPr>
            <a:picLocks noChangeAspect="1"/>
          </p:cNvPicPr>
          <p:nvPr/>
        </p:nvPicPr>
        <p:blipFill>
          <a:blip r:embed="rId2"/>
          <a:stretch>
            <a:fillRect/>
          </a:stretch>
        </p:blipFill>
        <p:spPr>
          <a:xfrm>
            <a:off x="5196202" y="273844"/>
            <a:ext cx="1521428" cy="3478571"/>
          </a:xfrm>
          <a:prstGeom prst="rect">
            <a:avLst/>
          </a:prstGeom>
        </p:spPr>
      </p:pic>
      <p:pic>
        <p:nvPicPr>
          <p:cNvPr id="9" name="图片 8">
            <a:extLst>
              <a:ext uri="{FF2B5EF4-FFF2-40B4-BE49-F238E27FC236}">
                <a16:creationId xmlns:a16="http://schemas.microsoft.com/office/drawing/2014/main" id="{00B6C84A-806F-4563-926E-AF6BD87D8D23}"/>
              </a:ext>
            </a:extLst>
          </p:cNvPr>
          <p:cNvPicPr>
            <a:picLocks noChangeAspect="1"/>
          </p:cNvPicPr>
          <p:nvPr/>
        </p:nvPicPr>
        <p:blipFill>
          <a:blip r:embed="rId3"/>
          <a:stretch>
            <a:fillRect/>
          </a:stretch>
        </p:blipFill>
        <p:spPr>
          <a:xfrm>
            <a:off x="6912919" y="273844"/>
            <a:ext cx="1631615" cy="3478571"/>
          </a:xfrm>
          <a:prstGeom prst="rect">
            <a:avLst/>
          </a:prstGeom>
        </p:spPr>
      </p:pic>
      <p:sp>
        <p:nvSpPr>
          <p:cNvPr id="10" name="文本框 9">
            <a:extLst>
              <a:ext uri="{FF2B5EF4-FFF2-40B4-BE49-F238E27FC236}">
                <a16:creationId xmlns:a16="http://schemas.microsoft.com/office/drawing/2014/main" id="{939125A8-DC28-49F9-8226-D512F2C8A9CD}"/>
              </a:ext>
            </a:extLst>
          </p:cNvPr>
          <p:cNvSpPr txBox="1"/>
          <p:nvPr/>
        </p:nvSpPr>
        <p:spPr>
          <a:xfrm>
            <a:off x="628650" y="2180634"/>
            <a:ext cx="4324339" cy="1477328"/>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全局变量在所有位置均可使用，而在代码块中声明的局部变量只能在该代码块中使用。在更小的代码块中如果有相同命名的变量，会优先使用该代码块中的定义，且不影响代码块外相同命名变量的内存。</a:t>
            </a:r>
          </a:p>
        </p:txBody>
      </p:sp>
      <p:sp>
        <p:nvSpPr>
          <p:cNvPr id="11" name="文本框 10">
            <a:extLst>
              <a:ext uri="{FF2B5EF4-FFF2-40B4-BE49-F238E27FC236}">
                <a16:creationId xmlns:a16="http://schemas.microsoft.com/office/drawing/2014/main" id="{4E0A3AD2-A753-4A56-B293-62D9674F3819}"/>
              </a:ext>
            </a:extLst>
          </p:cNvPr>
          <p:cNvSpPr txBox="1"/>
          <p:nvPr/>
        </p:nvSpPr>
        <p:spPr>
          <a:xfrm>
            <a:off x="628650" y="4081509"/>
            <a:ext cx="5779364" cy="369332"/>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为了便于维护代码，请最好不要声明相同命名的变量！</a:t>
            </a:r>
          </a:p>
        </p:txBody>
      </p:sp>
    </p:spTree>
    <p:extLst>
      <p:ext uri="{BB962C8B-B14F-4D97-AF65-F5344CB8AC3E}">
        <p14:creationId xmlns:p14="http://schemas.microsoft.com/office/powerpoint/2010/main" val="248255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A4454-18D6-465F-8B83-D88B5BB59972}"/>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9B131027-2FA3-4B02-9CC8-5D5955AB2769}"/>
              </a:ext>
            </a:extLst>
          </p:cNvPr>
          <p:cNvSpPr>
            <a:spLocks noGrp="1"/>
          </p:cNvSpPr>
          <p:nvPr>
            <p:ph idx="1"/>
          </p:nvPr>
        </p:nvSpPr>
        <p:spPr/>
        <p:txBody>
          <a:bodyPr/>
          <a:lstStyle/>
          <a:p>
            <a:r>
              <a:rPr lang="zh-CN" altLang="en-US" dirty="0"/>
              <a:t>看清题意</a:t>
            </a:r>
          </a:p>
        </p:txBody>
      </p:sp>
      <p:sp>
        <p:nvSpPr>
          <p:cNvPr id="8" name="文本框 7">
            <a:extLst>
              <a:ext uri="{FF2B5EF4-FFF2-40B4-BE49-F238E27FC236}">
                <a16:creationId xmlns:a16="http://schemas.microsoft.com/office/drawing/2014/main" id="{BD5F0977-0A37-4A09-815D-03D3FB271465}"/>
              </a:ext>
            </a:extLst>
          </p:cNvPr>
          <p:cNvSpPr txBox="1"/>
          <p:nvPr/>
        </p:nvSpPr>
        <p:spPr>
          <a:xfrm>
            <a:off x="3825658" y="3276581"/>
            <a:ext cx="3022847" cy="738664"/>
          </a:xfrm>
          <a:prstGeom prst="rect">
            <a:avLst/>
          </a:prstGeom>
          <a:noFill/>
        </p:spPr>
        <p:txBody>
          <a:bodyPr wrap="square" rtlCol="0">
            <a:spAutoFit/>
          </a:bodyPr>
          <a:lstStyle/>
          <a:p>
            <a:pPr defTabSz="685800"/>
            <a:r>
              <a:rPr lang="zh-CN" altLang="en-US" sz="2100" dirty="0">
                <a:solidFill>
                  <a:prstClr val="black"/>
                </a:solidFill>
                <a:latin typeface="等线" panose="020F0502020204030204"/>
                <a:ea typeface="等线" panose="02010600030101010101" pitchFamily="2" charset="-122"/>
              </a:rPr>
              <a:t>题目要求输出什么就输出什么，不要想当然。</a:t>
            </a:r>
          </a:p>
        </p:txBody>
      </p:sp>
      <p:sp>
        <p:nvSpPr>
          <p:cNvPr id="9" name="文本框 8">
            <a:extLst>
              <a:ext uri="{FF2B5EF4-FFF2-40B4-BE49-F238E27FC236}">
                <a16:creationId xmlns:a16="http://schemas.microsoft.com/office/drawing/2014/main" id="{DE7D8CDA-0550-4063-9D4E-4E68243ED526}"/>
              </a:ext>
            </a:extLst>
          </p:cNvPr>
          <p:cNvSpPr txBox="1"/>
          <p:nvPr/>
        </p:nvSpPr>
        <p:spPr>
          <a:xfrm>
            <a:off x="813519" y="2125269"/>
            <a:ext cx="1311676"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C1-B</a:t>
            </a:r>
            <a:endParaRPr lang="zh-CN" altLang="en-US" sz="2100" dirty="0">
              <a:solidFill>
                <a:prstClr val="black"/>
              </a:solidFill>
              <a:latin typeface="等线" panose="020F0502020204030204"/>
              <a:ea typeface="等线" panose="02010600030101010101" pitchFamily="2" charset="-122"/>
            </a:endParaRPr>
          </a:p>
        </p:txBody>
      </p:sp>
      <p:pic>
        <p:nvPicPr>
          <p:cNvPr id="6" name="图片 5">
            <a:extLst>
              <a:ext uri="{FF2B5EF4-FFF2-40B4-BE49-F238E27FC236}">
                <a16:creationId xmlns:a16="http://schemas.microsoft.com/office/drawing/2014/main" id="{82636786-9CF1-419A-B4FF-31248B574734}"/>
              </a:ext>
            </a:extLst>
          </p:cNvPr>
          <p:cNvPicPr>
            <a:picLocks noChangeAspect="1"/>
          </p:cNvPicPr>
          <p:nvPr/>
        </p:nvPicPr>
        <p:blipFill>
          <a:blip r:embed="rId2"/>
          <a:stretch>
            <a:fillRect/>
          </a:stretch>
        </p:blipFill>
        <p:spPr>
          <a:xfrm>
            <a:off x="813519" y="2798657"/>
            <a:ext cx="2200000" cy="1671428"/>
          </a:xfrm>
          <a:prstGeom prst="rect">
            <a:avLst/>
          </a:prstGeom>
        </p:spPr>
      </p:pic>
    </p:spTree>
    <p:extLst>
      <p:ext uri="{BB962C8B-B14F-4D97-AF65-F5344CB8AC3E}">
        <p14:creationId xmlns:p14="http://schemas.microsoft.com/office/powerpoint/2010/main" val="297702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E2069B-98C0-422D-9997-78394DE4801A}"/>
              </a:ext>
            </a:extLst>
          </p:cNvPr>
          <p:cNvSpPr/>
          <p:nvPr/>
        </p:nvSpPr>
        <p:spPr>
          <a:xfrm>
            <a:off x="3094680" y="1581150"/>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基础部分</a:t>
            </a:r>
          </a:p>
        </p:txBody>
      </p:sp>
    </p:spTree>
    <p:extLst>
      <p:ext uri="{BB962C8B-B14F-4D97-AF65-F5344CB8AC3E}">
        <p14:creationId xmlns:p14="http://schemas.microsoft.com/office/powerpoint/2010/main" val="352172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6E5EC-C9B4-43EA-A23F-BAD48676C2AE}"/>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B8AAD21B-6ABD-4B23-B629-80AFDAC7E5C6}"/>
              </a:ext>
            </a:extLst>
          </p:cNvPr>
          <p:cNvSpPr>
            <a:spLocks noGrp="1"/>
          </p:cNvSpPr>
          <p:nvPr>
            <p:ph idx="1"/>
          </p:nvPr>
        </p:nvSpPr>
        <p:spPr/>
        <p:txBody>
          <a:bodyPr/>
          <a:lstStyle/>
          <a:p>
            <a:r>
              <a:rPr lang="zh-CN" altLang="en-US" dirty="0"/>
              <a:t>看清题意</a:t>
            </a:r>
            <a:endParaRPr lang="en-US" altLang="zh-CN" dirty="0"/>
          </a:p>
          <a:p>
            <a:pPr marL="0" indent="0">
              <a:buNone/>
            </a:pPr>
            <a:r>
              <a:rPr lang="zh-CN" altLang="en-US" dirty="0"/>
              <a:t>题目要求输出</a:t>
            </a:r>
            <a:r>
              <a:rPr lang="en-US" altLang="zh-CN" dirty="0"/>
              <a:t>true</a:t>
            </a:r>
            <a:r>
              <a:rPr lang="zh-CN" altLang="en-US" dirty="0"/>
              <a:t>，同学输出了</a:t>
            </a:r>
            <a:r>
              <a:rPr lang="en-US" altLang="zh-CN" dirty="0" err="1"/>
              <a:t>ture</a:t>
            </a:r>
            <a:endParaRPr lang="en-US" altLang="zh-CN" dirty="0"/>
          </a:p>
          <a:p>
            <a:pPr marL="0" indent="0">
              <a:buNone/>
            </a:pPr>
            <a:r>
              <a:rPr lang="zh-CN" altLang="en-US" dirty="0"/>
              <a:t>题目要求输出</a:t>
            </a:r>
            <a:r>
              <a:rPr lang="en-US" altLang="zh-CN" dirty="0"/>
              <a:t>false</a:t>
            </a:r>
            <a:r>
              <a:rPr lang="zh-CN" altLang="en-US" dirty="0"/>
              <a:t>，同学输出了</a:t>
            </a:r>
            <a:r>
              <a:rPr lang="en-US" altLang="zh-CN" dirty="0" err="1"/>
              <a:t>flase</a:t>
            </a:r>
            <a:endParaRPr lang="en-US" altLang="zh-CN" dirty="0"/>
          </a:p>
          <a:p>
            <a:pPr marL="0" indent="0">
              <a:buNone/>
            </a:pPr>
            <a:r>
              <a:rPr lang="zh-CN" altLang="en-US" dirty="0"/>
              <a:t>题目要求结果从小到大输出，同学不对结果进行处理直接输出</a:t>
            </a:r>
            <a:endParaRPr lang="en-US" altLang="zh-CN" dirty="0"/>
          </a:p>
          <a:p>
            <a:pPr marL="0" indent="0">
              <a:buNone/>
            </a:pPr>
            <a:r>
              <a:rPr lang="zh-CN" altLang="en-US" dirty="0"/>
              <a:t>题目要求输出共</a:t>
            </a:r>
            <a:r>
              <a:rPr lang="en-US" altLang="zh-CN" dirty="0"/>
              <a:t>n</a:t>
            </a:r>
            <a:r>
              <a:rPr lang="zh-CN" altLang="en-US" dirty="0"/>
              <a:t>行，同学不打换行符</a:t>
            </a:r>
            <a:endParaRPr lang="en-US" altLang="zh-CN" dirty="0"/>
          </a:p>
          <a:p>
            <a:pPr marL="0" indent="0">
              <a:buNone/>
            </a:pPr>
            <a:r>
              <a:rPr lang="zh-CN" altLang="en-US" dirty="0"/>
              <a:t>题目要求结果中间用空格隔开，同学不打空格</a:t>
            </a:r>
            <a:endParaRPr lang="en-US" altLang="zh-CN" dirty="0"/>
          </a:p>
          <a:p>
            <a:pPr marL="0" indent="0">
              <a:buNone/>
            </a:pPr>
            <a:r>
              <a:rPr lang="zh-CN" altLang="en-US" dirty="0"/>
              <a:t>题目给出详细的</a:t>
            </a:r>
            <a:r>
              <a:rPr lang="en-US" altLang="zh-CN" dirty="0"/>
              <a:t>HINT</a:t>
            </a:r>
            <a:r>
              <a:rPr lang="zh-CN" altLang="en-US" dirty="0"/>
              <a:t>告知易错点，同学不看</a:t>
            </a:r>
            <a:endParaRPr lang="en-US" altLang="zh-CN" dirty="0"/>
          </a:p>
          <a:p>
            <a:pPr marL="0" indent="0">
              <a:buNone/>
            </a:pPr>
            <a:r>
              <a:rPr lang="en-US" altLang="zh-CN" dirty="0"/>
              <a:t>……</a:t>
            </a:r>
            <a:endParaRPr lang="zh-CN" altLang="en-US" dirty="0"/>
          </a:p>
        </p:txBody>
      </p:sp>
    </p:spTree>
    <p:extLst>
      <p:ext uri="{BB962C8B-B14F-4D97-AF65-F5344CB8AC3E}">
        <p14:creationId xmlns:p14="http://schemas.microsoft.com/office/powerpoint/2010/main" val="3203514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3E5A3-42CA-4EC9-A7C5-FE68CEE885E0}"/>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615496E7-F38E-4068-966D-0099B0B8E012}"/>
              </a:ext>
            </a:extLst>
          </p:cNvPr>
          <p:cNvSpPr>
            <a:spLocks noGrp="1"/>
          </p:cNvSpPr>
          <p:nvPr>
            <p:ph idx="1"/>
          </p:nvPr>
        </p:nvSpPr>
        <p:spPr/>
        <p:txBody>
          <a:bodyPr/>
          <a:lstStyle/>
          <a:p>
            <a:r>
              <a:rPr lang="zh-CN" altLang="en-US" dirty="0"/>
              <a:t>初始化：在主函数⾥定义的变量最好赋⼀个初始值，否则它会是随机的。有些编译器会自动初始化成</a:t>
            </a:r>
            <a:r>
              <a:rPr lang="en-US" altLang="zh-CN" dirty="0"/>
              <a:t>0</a:t>
            </a:r>
            <a:r>
              <a:rPr lang="zh-CN" altLang="en-US" dirty="0"/>
              <a:t>，在本地测试时正确，但是</a:t>
            </a:r>
            <a:r>
              <a:rPr lang="en-US" altLang="zh-CN" dirty="0"/>
              <a:t>OJ</a:t>
            </a:r>
            <a:r>
              <a:rPr lang="zh-CN" altLang="en-US" dirty="0"/>
              <a:t>并不会帮你初始化。全局变量的初始值默认为</a:t>
            </a:r>
            <a:r>
              <a:rPr lang="en-US" altLang="zh-CN" dirty="0"/>
              <a:t>0</a:t>
            </a:r>
            <a:r>
              <a:rPr lang="zh-CN" altLang="en-US" dirty="0"/>
              <a:t>。</a:t>
            </a:r>
            <a:endParaRPr lang="en-US" altLang="zh-CN" dirty="0"/>
          </a:p>
          <a:p>
            <a:r>
              <a:rPr lang="zh-CN" altLang="en-US" dirty="0"/>
              <a:t>每次循环结束后都要初始化！初始化在循环体内部完成，而不是放在循环体外只初始化一次。</a:t>
            </a:r>
            <a:endParaRPr lang="en-US" altLang="zh-CN" dirty="0"/>
          </a:p>
          <a:p>
            <a:r>
              <a:rPr lang="zh-CN" altLang="en-US" dirty="0"/>
              <a:t>多组数据输入的题同理。</a:t>
            </a:r>
          </a:p>
          <a:p>
            <a:endParaRPr lang="zh-CN" altLang="en-US" dirty="0"/>
          </a:p>
        </p:txBody>
      </p:sp>
    </p:spTree>
    <p:extLst>
      <p:ext uri="{BB962C8B-B14F-4D97-AF65-F5344CB8AC3E}">
        <p14:creationId xmlns:p14="http://schemas.microsoft.com/office/powerpoint/2010/main" val="254657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C9523-51A5-454B-A393-4FAB1013DECA}"/>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20E2FD13-D433-4B73-8705-D809F3F5137C}"/>
              </a:ext>
            </a:extLst>
          </p:cNvPr>
          <p:cNvSpPr>
            <a:spLocks noGrp="1"/>
          </p:cNvSpPr>
          <p:nvPr>
            <p:ph idx="1"/>
          </p:nvPr>
        </p:nvSpPr>
        <p:spPr>
          <a:xfrm>
            <a:off x="628650" y="1369219"/>
            <a:ext cx="7886700" cy="1374602"/>
          </a:xfrm>
        </p:spPr>
        <p:txBody>
          <a:bodyPr/>
          <a:lstStyle/>
          <a:p>
            <a:r>
              <a:rPr lang="zh-CN" altLang="en-US" dirty="0"/>
              <a:t>初始化：数组的初始化除了声明时可以直接整体赋值，其他时候都应当用</a:t>
            </a:r>
            <a:r>
              <a:rPr lang="en-US" altLang="zh-CN" dirty="0"/>
              <a:t>for</a:t>
            </a:r>
            <a:r>
              <a:rPr lang="zh-CN" altLang="en-US" dirty="0"/>
              <a:t>循环来完成。</a:t>
            </a:r>
            <a:endParaRPr lang="en-US" altLang="zh-CN" dirty="0"/>
          </a:p>
          <a:p>
            <a:r>
              <a:rPr lang="zh-CN" altLang="en-US" dirty="0"/>
              <a:t>全局变量不需要初始化，局部变量需要初始化。</a:t>
            </a:r>
            <a:endParaRPr lang="en-US" altLang="zh-CN" dirty="0"/>
          </a:p>
          <a:p>
            <a:endParaRPr lang="zh-CN" altLang="en-US" dirty="0"/>
          </a:p>
        </p:txBody>
      </p:sp>
      <p:pic>
        <p:nvPicPr>
          <p:cNvPr id="9" name="图片 8">
            <a:extLst>
              <a:ext uri="{FF2B5EF4-FFF2-40B4-BE49-F238E27FC236}">
                <a16:creationId xmlns:a16="http://schemas.microsoft.com/office/drawing/2014/main" id="{20A851EC-D2F1-4AF7-BF6E-755B42A7B4E0}"/>
              </a:ext>
            </a:extLst>
          </p:cNvPr>
          <p:cNvPicPr>
            <a:picLocks noChangeAspect="1"/>
          </p:cNvPicPr>
          <p:nvPr/>
        </p:nvPicPr>
        <p:blipFill>
          <a:blip r:embed="rId2"/>
          <a:stretch>
            <a:fillRect/>
          </a:stretch>
        </p:blipFill>
        <p:spPr>
          <a:xfrm>
            <a:off x="628650" y="2571751"/>
            <a:ext cx="4578761" cy="1012043"/>
          </a:xfrm>
          <a:prstGeom prst="rect">
            <a:avLst/>
          </a:prstGeom>
        </p:spPr>
      </p:pic>
      <p:sp>
        <p:nvSpPr>
          <p:cNvPr id="10" name="内容占位符 2">
            <a:extLst>
              <a:ext uri="{FF2B5EF4-FFF2-40B4-BE49-F238E27FC236}">
                <a16:creationId xmlns:a16="http://schemas.microsoft.com/office/drawing/2014/main" id="{5AB8F403-1A67-4115-BB10-B3BD1481DBED}"/>
              </a:ext>
            </a:extLst>
          </p:cNvPr>
          <p:cNvSpPr txBox="1">
            <a:spLocks/>
          </p:cNvSpPr>
          <p:nvPr/>
        </p:nvSpPr>
        <p:spPr>
          <a:xfrm>
            <a:off x="628650" y="3774280"/>
            <a:ext cx="7886700" cy="78139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zh-CN" altLang="en-US" sz="2100" dirty="0">
                <a:solidFill>
                  <a:prstClr val="black"/>
                </a:solidFill>
                <a:latin typeface="等线" panose="020F0502020204030204"/>
                <a:ea typeface="等线" panose="02010600030101010101" pitchFamily="2" charset="-122"/>
              </a:rPr>
              <a:t>数据类型：定义变量前根据题⽬的数据范围检查⼀下运算过程中的最⼤最⼩值、是否有浮点数运算，从⽽确定要定义的数据类型。</a:t>
            </a:r>
          </a:p>
        </p:txBody>
      </p:sp>
    </p:spTree>
    <p:extLst>
      <p:ext uri="{BB962C8B-B14F-4D97-AF65-F5344CB8AC3E}">
        <p14:creationId xmlns:p14="http://schemas.microsoft.com/office/powerpoint/2010/main" val="302827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31303-4834-47C3-91CA-21129F54735D}"/>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11FCA1F6-5C10-403E-B155-73B4FB0D01D2}"/>
              </a:ext>
            </a:extLst>
          </p:cNvPr>
          <p:cNvSpPr>
            <a:spLocks noGrp="1"/>
          </p:cNvSpPr>
          <p:nvPr>
            <p:ph idx="1"/>
          </p:nvPr>
        </p:nvSpPr>
        <p:spPr/>
        <p:txBody>
          <a:bodyPr/>
          <a:lstStyle/>
          <a:p>
            <a:r>
              <a:rPr lang="zh-CN" altLang="en-US" dirty="0"/>
              <a:t>判断逻辑：</a:t>
            </a:r>
            <a:r>
              <a:rPr lang="en-US" altLang="zh-CN" dirty="0"/>
              <a:t>if-else</a:t>
            </a:r>
            <a:r>
              <a:rPr lang="zh-CN" altLang="en-US" dirty="0"/>
              <a:t>结构的使用问题</a:t>
            </a:r>
          </a:p>
        </p:txBody>
      </p:sp>
      <p:pic>
        <p:nvPicPr>
          <p:cNvPr id="7" name="图片 6">
            <a:extLst>
              <a:ext uri="{FF2B5EF4-FFF2-40B4-BE49-F238E27FC236}">
                <a16:creationId xmlns:a16="http://schemas.microsoft.com/office/drawing/2014/main" id="{235D57CA-C310-4EC4-856B-1A3823BA5386}"/>
              </a:ext>
            </a:extLst>
          </p:cNvPr>
          <p:cNvPicPr>
            <a:picLocks noChangeAspect="1"/>
          </p:cNvPicPr>
          <p:nvPr/>
        </p:nvPicPr>
        <p:blipFill>
          <a:blip r:embed="rId2"/>
          <a:stretch>
            <a:fillRect/>
          </a:stretch>
        </p:blipFill>
        <p:spPr>
          <a:xfrm>
            <a:off x="885544" y="1895105"/>
            <a:ext cx="2958074" cy="1754544"/>
          </a:xfrm>
          <a:prstGeom prst="rect">
            <a:avLst/>
          </a:prstGeom>
        </p:spPr>
      </p:pic>
      <p:sp>
        <p:nvSpPr>
          <p:cNvPr id="8" name="内容占位符 2">
            <a:extLst>
              <a:ext uri="{FF2B5EF4-FFF2-40B4-BE49-F238E27FC236}">
                <a16:creationId xmlns:a16="http://schemas.microsoft.com/office/drawing/2014/main" id="{E92BADA5-DE57-4BD5-A0AA-BBB5A9CCB59F}"/>
              </a:ext>
            </a:extLst>
          </p:cNvPr>
          <p:cNvSpPr txBox="1">
            <a:spLocks/>
          </p:cNvSpPr>
          <p:nvPr/>
        </p:nvSpPr>
        <p:spPr>
          <a:xfrm>
            <a:off x="885544" y="3904832"/>
            <a:ext cx="4099924" cy="108823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输出 </a:t>
            </a:r>
            <a:r>
              <a:rPr lang="en-US" altLang="zh-CN" sz="2100" dirty="0">
                <a:solidFill>
                  <a:prstClr val="black"/>
                </a:solidFill>
                <a:latin typeface="等线" panose="020F0502020204030204"/>
                <a:ea typeface="等线" panose="02010600030101010101" pitchFamily="2" charset="-122"/>
              </a:rPr>
              <a:t>No!</a:t>
            </a:r>
          </a:p>
          <a:p>
            <a:pPr marL="0" indent="0" defTabSz="685800">
              <a:spcBef>
                <a:spcPts val="750"/>
              </a:spcBef>
              <a:buNone/>
            </a:pPr>
            <a:r>
              <a:rPr lang="en-US" altLang="zh-CN" sz="2100" dirty="0">
                <a:solidFill>
                  <a:prstClr val="black"/>
                </a:solidFill>
                <a:latin typeface="等线" panose="020F0502020204030204"/>
                <a:ea typeface="等线" panose="02010600030101010101" pitchFamily="2" charset="-122"/>
              </a:rPr>
              <a:t>else</a:t>
            </a:r>
            <a:r>
              <a:rPr lang="zh-CN" altLang="en-US" sz="2100" dirty="0">
                <a:solidFill>
                  <a:prstClr val="black"/>
                </a:solidFill>
                <a:latin typeface="等线" panose="020F0502020204030204"/>
                <a:ea typeface="等线" panose="02010600030101010101" pitchFamily="2" charset="-122"/>
              </a:rPr>
              <a:t>只与最近的</a:t>
            </a:r>
            <a:r>
              <a:rPr lang="en-US" altLang="zh-CN" sz="2100" dirty="0">
                <a:solidFill>
                  <a:prstClr val="black"/>
                </a:solidFill>
                <a:latin typeface="等线" panose="020F0502020204030204"/>
                <a:ea typeface="等线" panose="02010600030101010101" pitchFamily="2" charset="-122"/>
              </a:rPr>
              <a:t>if</a:t>
            </a:r>
            <a:r>
              <a:rPr lang="zh-CN" altLang="en-US" sz="2100" dirty="0">
                <a:solidFill>
                  <a:prstClr val="black"/>
                </a:solidFill>
                <a:latin typeface="等线" panose="020F0502020204030204"/>
                <a:ea typeface="等线" panose="02010600030101010101" pitchFamily="2" charset="-122"/>
              </a:rPr>
              <a:t>匹配，缩进与代码的嵌套逻辑无关（不是</a:t>
            </a:r>
            <a:r>
              <a:rPr lang="en-US" altLang="zh-CN" sz="2100" dirty="0">
                <a:solidFill>
                  <a:prstClr val="black"/>
                </a:solidFill>
                <a:latin typeface="等线" panose="020F0502020204030204"/>
                <a:ea typeface="等线" panose="02010600030101010101" pitchFamily="2" charset="-122"/>
              </a:rPr>
              <a:t>Python</a:t>
            </a:r>
            <a:r>
              <a:rPr lang="zh-CN" altLang="en-US" sz="2100" dirty="0">
                <a:solidFill>
                  <a:prstClr val="black"/>
                </a:solidFill>
                <a:latin typeface="等线" panose="020F0502020204030204"/>
                <a:ea typeface="等线" panose="02010600030101010101" pitchFamily="2" charset="-122"/>
              </a:rPr>
              <a:t>）</a:t>
            </a:r>
          </a:p>
        </p:txBody>
      </p:sp>
    </p:spTree>
    <p:extLst>
      <p:ext uri="{BB962C8B-B14F-4D97-AF65-F5344CB8AC3E}">
        <p14:creationId xmlns:p14="http://schemas.microsoft.com/office/powerpoint/2010/main" val="394437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31303-4834-47C3-91CA-21129F54735D}"/>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11FCA1F6-5C10-403E-B155-73B4FB0D01D2}"/>
              </a:ext>
            </a:extLst>
          </p:cNvPr>
          <p:cNvSpPr>
            <a:spLocks noGrp="1"/>
          </p:cNvSpPr>
          <p:nvPr>
            <p:ph idx="1"/>
          </p:nvPr>
        </p:nvSpPr>
        <p:spPr/>
        <p:txBody>
          <a:bodyPr/>
          <a:lstStyle/>
          <a:p>
            <a:r>
              <a:rPr lang="zh-CN" altLang="en-US" dirty="0"/>
              <a:t>判断逻辑：</a:t>
            </a:r>
            <a:r>
              <a:rPr lang="en-US" altLang="zh-CN" dirty="0"/>
              <a:t>if-else</a:t>
            </a:r>
            <a:r>
              <a:rPr lang="zh-CN" altLang="en-US" dirty="0"/>
              <a:t>结构的使用问题</a:t>
            </a:r>
          </a:p>
        </p:txBody>
      </p:sp>
      <p:pic>
        <p:nvPicPr>
          <p:cNvPr id="7" name="图片 6">
            <a:extLst>
              <a:ext uri="{FF2B5EF4-FFF2-40B4-BE49-F238E27FC236}">
                <a16:creationId xmlns:a16="http://schemas.microsoft.com/office/drawing/2014/main" id="{5136DC4D-FBF4-409A-817A-FEDA5B42DB91}"/>
              </a:ext>
            </a:extLst>
          </p:cNvPr>
          <p:cNvPicPr>
            <a:picLocks noChangeAspect="1"/>
          </p:cNvPicPr>
          <p:nvPr/>
        </p:nvPicPr>
        <p:blipFill>
          <a:blip r:embed="rId2"/>
          <a:stretch>
            <a:fillRect/>
          </a:stretch>
        </p:blipFill>
        <p:spPr>
          <a:xfrm>
            <a:off x="628651" y="2088247"/>
            <a:ext cx="6050000" cy="2064286"/>
          </a:xfrm>
          <a:prstGeom prst="rect">
            <a:avLst/>
          </a:prstGeom>
        </p:spPr>
      </p:pic>
      <p:sp>
        <p:nvSpPr>
          <p:cNvPr id="10" name="内容占位符 2">
            <a:extLst>
              <a:ext uri="{FF2B5EF4-FFF2-40B4-BE49-F238E27FC236}">
                <a16:creationId xmlns:a16="http://schemas.microsoft.com/office/drawing/2014/main" id="{4B2A0706-AE66-4419-BB2F-85B042C419C8}"/>
              </a:ext>
            </a:extLst>
          </p:cNvPr>
          <p:cNvSpPr txBox="1">
            <a:spLocks/>
          </p:cNvSpPr>
          <p:nvPr/>
        </p:nvSpPr>
        <p:spPr>
          <a:xfrm>
            <a:off x="5398217" y="1727870"/>
            <a:ext cx="2388344" cy="7708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两种写法的区别？</a:t>
            </a:r>
          </a:p>
        </p:txBody>
      </p:sp>
      <p:sp>
        <p:nvSpPr>
          <p:cNvPr id="11" name="内容占位符 2">
            <a:extLst>
              <a:ext uri="{FF2B5EF4-FFF2-40B4-BE49-F238E27FC236}">
                <a16:creationId xmlns:a16="http://schemas.microsoft.com/office/drawing/2014/main" id="{10E16CCC-7663-4401-9383-45F7E4B57640}"/>
              </a:ext>
            </a:extLst>
          </p:cNvPr>
          <p:cNvSpPr txBox="1">
            <a:spLocks/>
          </p:cNvSpPr>
          <p:nvPr/>
        </p:nvSpPr>
        <p:spPr>
          <a:xfrm>
            <a:off x="628651" y="4372672"/>
            <a:ext cx="2388344" cy="77082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善用</a:t>
            </a:r>
            <a:r>
              <a:rPr lang="en-US" altLang="zh-CN" sz="2100" dirty="0">
                <a:solidFill>
                  <a:prstClr val="black"/>
                </a:solidFill>
                <a:latin typeface="等线" panose="020F0502020204030204"/>
                <a:ea typeface="等线" panose="02010600030101010101" pitchFamily="2" charset="-122"/>
              </a:rPr>
              <a:t>else if</a:t>
            </a:r>
            <a:endParaRPr lang="zh-CN" altLang="en-US" sz="2100"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147418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44C8C-7250-47CA-B87F-82725255CEDB}"/>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49C93391-F5E7-42AB-AB05-7E004062B0CD}"/>
              </a:ext>
            </a:extLst>
          </p:cNvPr>
          <p:cNvSpPr>
            <a:spLocks noGrp="1"/>
          </p:cNvSpPr>
          <p:nvPr>
            <p:ph idx="1"/>
          </p:nvPr>
        </p:nvSpPr>
        <p:spPr/>
        <p:txBody>
          <a:bodyPr/>
          <a:lstStyle/>
          <a:p>
            <a:r>
              <a:rPr lang="zh-CN" altLang="en-US" dirty="0"/>
              <a:t>乱打分号：</a:t>
            </a:r>
            <a:r>
              <a:rPr lang="en-US" altLang="zh-CN" dirty="0"/>
              <a:t>while if for</a:t>
            </a:r>
            <a:r>
              <a:rPr lang="zh-CN" altLang="en-US" dirty="0"/>
              <a:t>等语句不能在判断条件后加分号！</a:t>
            </a:r>
          </a:p>
        </p:txBody>
      </p:sp>
      <p:pic>
        <p:nvPicPr>
          <p:cNvPr id="5" name="图片 4">
            <a:extLst>
              <a:ext uri="{FF2B5EF4-FFF2-40B4-BE49-F238E27FC236}">
                <a16:creationId xmlns:a16="http://schemas.microsoft.com/office/drawing/2014/main" id="{A889C894-E8C1-4EC8-9A00-3379FA4D299A}"/>
              </a:ext>
            </a:extLst>
          </p:cNvPr>
          <p:cNvPicPr>
            <a:picLocks noChangeAspect="1"/>
          </p:cNvPicPr>
          <p:nvPr/>
        </p:nvPicPr>
        <p:blipFill>
          <a:blip r:embed="rId2"/>
          <a:stretch>
            <a:fillRect/>
          </a:stretch>
        </p:blipFill>
        <p:spPr>
          <a:xfrm>
            <a:off x="755605" y="2005432"/>
            <a:ext cx="4942857" cy="2464286"/>
          </a:xfrm>
          <a:prstGeom prst="rect">
            <a:avLst/>
          </a:prstGeom>
        </p:spPr>
      </p:pic>
    </p:spTree>
    <p:extLst>
      <p:ext uri="{BB962C8B-B14F-4D97-AF65-F5344CB8AC3E}">
        <p14:creationId xmlns:p14="http://schemas.microsoft.com/office/powerpoint/2010/main" val="2830887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87CAC-11B8-4022-AC2B-086766EA5684}"/>
              </a:ext>
            </a:extLst>
          </p:cNvPr>
          <p:cNvSpPr>
            <a:spLocks noGrp="1"/>
          </p:cNvSpPr>
          <p:nvPr>
            <p:ph type="title"/>
          </p:nvPr>
        </p:nvSpPr>
        <p:spPr/>
        <p:txBody>
          <a:bodyPr/>
          <a:lstStyle/>
          <a:p>
            <a:r>
              <a:rPr lang="zh-CN" altLang="en-US" dirty="0"/>
              <a:t>逻辑</a:t>
            </a:r>
          </a:p>
        </p:txBody>
      </p:sp>
      <p:sp>
        <p:nvSpPr>
          <p:cNvPr id="3" name="内容占位符 2">
            <a:extLst>
              <a:ext uri="{FF2B5EF4-FFF2-40B4-BE49-F238E27FC236}">
                <a16:creationId xmlns:a16="http://schemas.microsoft.com/office/drawing/2014/main" id="{AF302CF6-56BA-47D2-BCE1-895804F45C65}"/>
              </a:ext>
            </a:extLst>
          </p:cNvPr>
          <p:cNvSpPr>
            <a:spLocks noGrp="1"/>
          </p:cNvSpPr>
          <p:nvPr>
            <p:ph idx="1"/>
          </p:nvPr>
        </p:nvSpPr>
        <p:spPr/>
        <p:txBody>
          <a:bodyPr/>
          <a:lstStyle/>
          <a:p>
            <a:r>
              <a:rPr lang="zh-CN" altLang="en-US" dirty="0"/>
              <a:t>数据范围：不要在代码中验证题⽬给出的数据范围，题⽬给出的数据范围不需要你去限定，题⽬的意思是，测试的数据范围是这样，只要在这个范围⾥去写就⾏了。</a:t>
            </a:r>
          </a:p>
        </p:txBody>
      </p:sp>
      <p:pic>
        <p:nvPicPr>
          <p:cNvPr id="5" name="图片 4">
            <a:extLst>
              <a:ext uri="{FF2B5EF4-FFF2-40B4-BE49-F238E27FC236}">
                <a16:creationId xmlns:a16="http://schemas.microsoft.com/office/drawing/2014/main" id="{141ADFD0-0C48-47C9-85E9-59A1973CFC88}"/>
              </a:ext>
            </a:extLst>
          </p:cNvPr>
          <p:cNvPicPr>
            <a:picLocks noChangeAspect="1"/>
          </p:cNvPicPr>
          <p:nvPr/>
        </p:nvPicPr>
        <p:blipFill>
          <a:blip r:embed="rId2"/>
          <a:stretch>
            <a:fillRect/>
          </a:stretch>
        </p:blipFill>
        <p:spPr>
          <a:xfrm>
            <a:off x="2775785" y="3000970"/>
            <a:ext cx="1721429" cy="971429"/>
          </a:xfrm>
          <a:prstGeom prst="rect">
            <a:avLst/>
          </a:prstGeom>
        </p:spPr>
      </p:pic>
      <p:pic>
        <p:nvPicPr>
          <p:cNvPr id="7" name="图片 6">
            <a:extLst>
              <a:ext uri="{FF2B5EF4-FFF2-40B4-BE49-F238E27FC236}">
                <a16:creationId xmlns:a16="http://schemas.microsoft.com/office/drawing/2014/main" id="{7464CFAF-1FE7-4C8E-A9A8-72EC5048E3F0}"/>
              </a:ext>
            </a:extLst>
          </p:cNvPr>
          <p:cNvPicPr>
            <a:picLocks noChangeAspect="1"/>
          </p:cNvPicPr>
          <p:nvPr/>
        </p:nvPicPr>
        <p:blipFill>
          <a:blip r:embed="rId3"/>
          <a:stretch>
            <a:fillRect/>
          </a:stretch>
        </p:blipFill>
        <p:spPr>
          <a:xfrm>
            <a:off x="714792" y="3000971"/>
            <a:ext cx="1485714" cy="585714"/>
          </a:xfrm>
          <a:prstGeom prst="rect">
            <a:avLst/>
          </a:prstGeom>
        </p:spPr>
      </p:pic>
      <p:sp>
        <p:nvSpPr>
          <p:cNvPr id="9" name="文本框 8">
            <a:extLst>
              <a:ext uri="{FF2B5EF4-FFF2-40B4-BE49-F238E27FC236}">
                <a16:creationId xmlns:a16="http://schemas.microsoft.com/office/drawing/2014/main" id="{A32733BE-2C4A-4085-887D-B1015CC51952}"/>
              </a:ext>
            </a:extLst>
          </p:cNvPr>
          <p:cNvSpPr txBox="1"/>
          <p:nvPr/>
        </p:nvSpPr>
        <p:spPr>
          <a:xfrm>
            <a:off x="4947082" y="2792839"/>
            <a:ext cx="2816441" cy="1708160"/>
          </a:xfrm>
          <a:prstGeom prst="rect">
            <a:avLst/>
          </a:prstGeom>
          <a:noFill/>
        </p:spPr>
        <p:txBody>
          <a:bodyPr wrap="square" rtlCol="0">
            <a:spAutoFit/>
          </a:bodyPr>
          <a:lstStyle/>
          <a:p>
            <a:pPr defTabSz="685800"/>
            <a:r>
              <a:rPr lang="zh-CN" altLang="en-US" sz="2100" dirty="0">
                <a:solidFill>
                  <a:prstClr val="black"/>
                </a:solidFill>
                <a:latin typeface="等线" panose="020F0502020204030204"/>
                <a:ea typeface="等线" panose="02010600030101010101" pitchFamily="2" charset="-122"/>
              </a:rPr>
              <a:t>完全没有必要这样判断，属于多余的语句，不要写“</a:t>
            </a:r>
            <a:r>
              <a:rPr lang="en-US" altLang="zh-CN" sz="2100" dirty="0">
                <a:solidFill>
                  <a:prstClr val="black"/>
                </a:solidFill>
                <a:latin typeface="等线" panose="020F0502020204030204"/>
                <a:ea typeface="等线" panose="02010600030101010101" pitchFamily="2" charset="-122"/>
              </a:rPr>
              <a:t>input error</a:t>
            </a:r>
            <a:r>
              <a:rPr lang="zh-CN" altLang="en-US" sz="2100" dirty="0">
                <a:solidFill>
                  <a:prstClr val="black"/>
                </a:solidFill>
                <a:latin typeface="等线" panose="020F0502020204030204"/>
                <a:ea typeface="等线" panose="02010600030101010101" pitchFamily="2" charset="-122"/>
              </a:rPr>
              <a:t>”这样企图与</a:t>
            </a:r>
            <a:r>
              <a:rPr lang="en-US" altLang="zh-CN" sz="2100" dirty="0">
                <a:solidFill>
                  <a:prstClr val="black"/>
                </a:solidFill>
                <a:latin typeface="等线" panose="020F0502020204030204"/>
                <a:ea typeface="等线" panose="02010600030101010101" pitchFamily="2" charset="-122"/>
              </a:rPr>
              <a:t>OJ</a:t>
            </a:r>
            <a:r>
              <a:rPr lang="zh-CN" altLang="en-US" sz="2100" dirty="0">
                <a:solidFill>
                  <a:prstClr val="black"/>
                </a:solidFill>
                <a:latin typeface="等线" panose="020F0502020204030204"/>
                <a:ea typeface="等线" panose="02010600030101010101" pitchFamily="2" charset="-122"/>
              </a:rPr>
              <a:t>交互的语句</a:t>
            </a:r>
          </a:p>
        </p:txBody>
      </p:sp>
    </p:spTree>
    <p:extLst>
      <p:ext uri="{BB962C8B-B14F-4D97-AF65-F5344CB8AC3E}">
        <p14:creationId xmlns:p14="http://schemas.microsoft.com/office/powerpoint/2010/main" val="323403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F9A5D-DDA2-4F85-BAA7-9830FEE63749}"/>
              </a:ext>
            </a:extLst>
          </p:cNvPr>
          <p:cNvSpPr>
            <a:spLocks noGrp="1"/>
          </p:cNvSpPr>
          <p:nvPr>
            <p:ph type="title"/>
          </p:nvPr>
        </p:nvSpPr>
        <p:spPr/>
        <p:txBody>
          <a:bodyPr/>
          <a:lstStyle/>
          <a:p>
            <a:r>
              <a:rPr lang="zh-CN" altLang="en-US" dirty="0"/>
              <a:t>效率</a:t>
            </a:r>
          </a:p>
        </p:txBody>
      </p:sp>
      <p:sp>
        <p:nvSpPr>
          <p:cNvPr id="3" name="内容占位符 2">
            <a:extLst>
              <a:ext uri="{FF2B5EF4-FFF2-40B4-BE49-F238E27FC236}">
                <a16:creationId xmlns:a16="http://schemas.microsoft.com/office/drawing/2014/main" id="{58D6A24A-2266-4AD6-ACF2-66283CFAF9CD}"/>
              </a:ext>
            </a:extLst>
          </p:cNvPr>
          <p:cNvSpPr>
            <a:spLocks noGrp="1"/>
          </p:cNvSpPr>
          <p:nvPr>
            <p:ph idx="1"/>
          </p:nvPr>
        </p:nvSpPr>
        <p:spPr>
          <a:xfrm>
            <a:off x="628650" y="1035264"/>
            <a:ext cx="7886700" cy="3263504"/>
          </a:xfrm>
        </p:spPr>
        <p:txBody>
          <a:bodyPr/>
          <a:lstStyle/>
          <a:p>
            <a:r>
              <a:rPr lang="zh-CN" altLang="en-US" dirty="0"/>
              <a:t>输出指定字符串：对于题⽬要求的某些特定字符串输出，建议复制再更改，⽽⾮⾃⼰⼿动写，以免有的助教喜欢让你输出</a:t>
            </a:r>
            <a:r>
              <a:rPr lang="en-US" altLang="zh-CN" dirty="0"/>
              <a:t>0verf10w</a:t>
            </a:r>
            <a:r>
              <a:rPr lang="zh-CN" altLang="en-US" dirty="0"/>
              <a:t>等内容。如果有</a:t>
            </a:r>
            <a:r>
              <a:rPr lang="zh-CN" altLang="en-US" b="1" dirty="0"/>
              <a:t>转义字符</a:t>
            </a:r>
            <a:r>
              <a:rPr lang="zh-CN" altLang="en-US" dirty="0"/>
              <a:t>注意自己手动修改。</a:t>
            </a:r>
          </a:p>
        </p:txBody>
      </p:sp>
      <p:sp>
        <p:nvSpPr>
          <p:cNvPr id="6" name="文本框 5">
            <a:extLst>
              <a:ext uri="{FF2B5EF4-FFF2-40B4-BE49-F238E27FC236}">
                <a16:creationId xmlns:a16="http://schemas.microsoft.com/office/drawing/2014/main" id="{DCAF316F-22D4-47F5-898B-F1C172D0AFC3}"/>
              </a:ext>
            </a:extLst>
          </p:cNvPr>
          <p:cNvSpPr txBox="1"/>
          <p:nvPr/>
        </p:nvSpPr>
        <p:spPr>
          <a:xfrm>
            <a:off x="801765" y="2391700"/>
            <a:ext cx="1311676"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C8-A</a:t>
            </a:r>
            <a:endParaRPr lang="zh-CN" altLang="en-US" sz="2100" dirty="0">
              <a:solidFill>
                <a:prstClr val="black"/>
              </a:solidFill>
              <a:latin typeface="等线" panose="020F0502020204030204"/>
              <a:ea typeface="等线" panose="02010600030101010101" pitchFamily="2" charset="-122"/>
            </a:endParaRPr>
          </a:p>
        </p:txBody>
      </p:sp>
      <p:pic>
        <p:nvPicPr>
          <p:cNvPr id="5" name="图片 4">
            <a:extLst>
              <a:ext uri="{FF2B5EF4-FFF2-40B4-BE49-F238E27FC236}">
                <a16:creationId xmlns:a16="http://schemas.microsoft.com/office/drawing/2014/main" id="{483E20AC-7068-9D2A-351A-618A1DB04C19}"/>
              </a:ext>
            </a:extLst>
          </p:cNvPr>
          <p:cNvPicPr>
            <a:picLocks noChangeAspect="1"/>
          </p:cNvPicPr>
          <p:nvPr/>
        </p:nvPicPr>
        <p:blipFill>
          <a:blip r:embed="rId2"/>
          <a:stretch>
            <a:fillRect/>
          </a:stretch>
        </p:blipFill>
        <p:spPr>
          <a:xfrm>
            <a:off x="2830741" y="2029436"/>
            <a:ext cx="2867065" cy="2688731"/>
          </a:xfrm>
          <a:prstGeom prst="rect">
            <a:avLst/>
          </a:prstGeom>
        </p:spPr>
      </p:pic>
    </p:spTree>
    <p:extLst>
      <p:ext uri="{BB962C8B-B14F-4D97-AF65-F5344CB8AC3E}">
        <p14:creationId xmlns:p14="http://schemas.microsoft.com/office/powerpoint/2010/main" val="212202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8A39A-CC7C-4FB4-A5D8-F32AB779BBB9}"/>
              </a:ext>
            </a:extLst>
          </p:cNvPr>
          <p:cNvSpPr>
            <a:spLocks noGrp="1"/>
          </p:cNvSpPr>
          <p:nvPr>
            <p:ph type="title"/>
          </p:nvPr>
        </p:nvSpPr>
        <p:spPr/>
        <p:txBody>
          <a:bodyPr/>
          <a:lstStyle/>
          <a:p>
            <a:r>
              <a:rPr lang="zh-CN" altLang="en-US" dirty="0"/>
              <a:t>效率</a:t>
            </a:r>
          </a:p>
        </p:txBody>
      </p:sp>
      <p:sp>
        <p:nvSpPr>
          <p:cNvPr id="3" name="内容占位符 2">
            <a:extLst>
              <a:ext uri="{FF2B5EF4-FFF2-40B4-BE49-F238E27FC236}">
                <a16:creationId xmlns:a16="http://schemas.microsoft.com/office/drawing/2014/main" id="{0B3633EC-9393-4CC2-94FC-D0A8405CA008}"/>
              </a:ext>
            </a:extLst>
          </p:cNvPr>
          <p:cNvSpPr>
            <a:spLocks noGrp="1"/>
          </p:cNvSpPr>
          <p:nvPr>
            <p:ph idx="1"/>
          </p:nvPr>
        </p:nvSpPr>
        <p:spPr/>
        <p:txBody>
          <a:bodyPr/>
          <a:lstStyle/>
          <a:p>
            <a:r>
              <a:rPr lang="zh-CN" altLang="en-US" dirty="0"/>
              <a:t>试图打表</a:t>
            </a:r>
          </a:p>
        </p:txBody>
      </p:sp>
      <p:pic>
        <p:nvPicPr>
          <p:cNvPr id="5" name="图片 4">
            <a:extLst>
              <a:ext uri="{FF2B5EF4-FFF2-40B4-BE49-F238E27FC236}">
                <a16:creationId xmlns:a16="http://schemas.microsoft.com/office/drawing/2014/main" id="{F31AD3B2-D700-4FBA-B244-22D63104B3E0}"/>
              </a:ext>
            </a:extLst>
          </p:cNvPr>
          <p:cNvPicPr>
            <a:picLocks noChangeAspect="1"/>
          </p:cNvPicPr>
          <p:nvPr/>
        </p:nvPicPr>
        <p:blipFill>
          <a:blip r:embed="rId2"/>
          <a:stretch>
            <a:fillRect/>
          </a:stretch>
        </p:blipFill>
        <p:spPr>
          <a:xfrm>
            <a:off x="931064" y="1965828"/>
            <a:ext cx="1059753" cy="979604"/>
          </a:xfrm>
          <a:prstGeom prst="rect">
            <a:avLst/>
          </a:prstGeom>
        </p:spPr>
      </p:pic>
      <p:pic>
        <p:nvPicPr>
          <p:cNvPr id="7" name="图片 6">
            <a:extLst>
              <a:ext uri="{FF2B5EF4-FFF2-40B4-BE49-F238E27FC236}">
                <a16:creationId xmlns:a16="http://schemas.microsoft.com/office/drawing/2014/main" id="{E562F112-B7AC-4159-9FF9-74C0809C7762}"/>
              </a:ext>
            </a:extLst>
          </p:cNvPr>
          <p:cNvPicPr>
            <a:picLocks noChangeAspect="1"/>
          </p:cNvPicPr>
          <p:nvPr/>
        </p:nvPicPr>
        <p:blipFill>
          <a:blip r:embed="rId3"/>
          <a:stretch>
            <a:fillRect/>
          </a:stretch>
        </p:blipFill>
        <p:spPr>
          <a:xfrm>
            <a:off x="2577552" y="948802"/>
            <a:ext cx="1994448" cy="3858457"/>
          </a:xfrm>
          <a:prstGeom prst="rect">
            <a:avLst/>
          </a:prstGeom>
        </p:spPr>
      </p:pic>
      <p:sp>
        <p:nvSpPr>
          <p:cNvPr id="8" name="文本框 7">
            <a:extLst>
              <a:ext uri="{FF2B5EF4-FFF2-40B4-BE49-F238E27FC236}">
                <a16:creationId xmlns:a16="http://schemas.microsoft.com/office/drawing/2014/main" id="{7FA5EE62-485B-402F-9C52-B521BE0FB9AD}"/>
              </a:ext>
            </a:extLst>
          </p:cNvPr>
          <p:cNvSpPr txBox="1"/>
          <p:nvPr/>
        </p:nvSpPr>
        <p:spPr>
          <a:xfrm>
            <a:off x="761816" y="3442828"/>
            <a:ext cx="1588548" cy="715581"/>
          </a:xfrm>
          <a:prstGeom prst="rect">
            <a:avLst/>
          </a:prstGeom>
          <a:noFill/>
        </p:spPr>
        <p:txBody>
          <a:bodyPr wrap="square" rtlCol="0">
            <a:spAutoFit/>
          </a:bodyPr>
          <a:lstStyle/>
          <a:p>
            <a:pPr defTabSz="685800"/>
            <a:r>
              <a:rPr lang="zh-CN" altLang="en-US" sz="4050" b="1" dirty="0">
                <a:solidFill>
                  <a:prstClr val="black"/>
                </a:solidFill>
                <a:latin typeface="等线" panose="020F0502020204030204"/>
                <a:ea typeface="等线" panose="02010600030101010101" pitchFamily="2" charset="-122"/>
              </a:rPr>
              <a:t>？？？</a:t>
            </a:r>
          </a:p>
        </p:txBody>
      </p:sp>
      <p:sp>
        <p:nvSpPr>
          <p:cNvPr id="9" name="文本框 8">
            <a:extLst>
              <a:ext uri="{FF2B5EF4-FFF2-40B4-BE49-F238E27FC236}">
                <a16:creationId xmlns:a16="http://schemas.microsoft.com/office/drawing/2014/main" id="{FFC52EED-652D-445C-8A22-AD58DB35B6CE}"/>
              </a:ext>
            </a:extLst>
          </p:cNvPr>
          <p:cNvSpPr txBox="1"/>
          <p:nvPr/>
        </p:nvSpPr>
        <p:spPr>
          <a:xfrm>
            <a:off x="4939514" y="942543"/>
            <a:ext cx="3495582" cy="674031"/>
          </a:xfrm>
          <a:prstGeom prst="rect">
            <a:avLst/>
          </a:prstGeom>
          <a:noFill/>
        </p:spPr>
        <p:txBody>
          <a:bodyPr wrap="square" rtlCol="0">
            <a:spAutoFit/>
          </a:bodyPr>
          <a:lstStyle/>
          <a:p>
            <a:pPr defTabSz="685800">
              <a:lnSpc>
                <a:spcPct val="90000"/>
              </a:lnSpc>
              <a:spcBef>
                <a:spcPts val="750"/>
              </a:spcBef>
            </a:pPr>
            <a:r>
              <a:rPr lang="zh-CN" altLang="en-US" sz="2100" dirty="0">
                <a:solidFill>
                  <a:prstClr val="black"/>
                </a:solidFill>
                <a:latin typeface="等线" panose="020F0502020204030204"/>
                <a:ea typeface="等线" panose="02010600030101010101" pitchFamily="2" charset="-122"/>
              </a:rPr>
              <a:t>吃力不讨好，浪费时间，考试的时候尤其不建议这么做。</a:t>
            </a:r>
          </a:p>
        </p:txBody>
      </p:sp>
      <p:sp>
        <p:nvSpPr>
          <p:cNvPr id="10" name="文本框 9">
            <a:extLst>
              <a:ext uri="{FF2B5EF4-FFF2-40B4-BE49-F238E27FC236}">
                <a16:creationId xmlns:a16="http://schemas.microsoft.com/office/drawing/2014/main" id="{265237CD-9A92-4A04-8D02-E22E802F8FB1}"/>
              </a:ext>
            </a:extLst>
          </p:cNvPr>
          <p:cNvSpPr txBox="1"/>
          <p:nvPr/>
        </p:nvSpPr>
        <p:spPr>
          <a:xfrm>
            <a:off x="4939514" y="2165315"/>
            <a:ext cx="3495582" cy="1255728"/>
          </a:xfrm>
          <a:prstGeom prst="rect">
            <a:avLst/>
          </a:prstGeom>
          <a:noFill/>
        </p:spPr>
        <p:txBody>
          <a:bodyPr wrap="square" rtlCol="0">
            <a:spAutoFit/>
          </a:bodyPr>
          <a:lstStyle/>
          <a:p>
            <a:pPr defTabSz="685800">
              <a:lnSpc>
                <a:spcPct val="90000"/>
              </a:lnSpc>
              <a:spcBef>
                <a:spcPts val="750"/>
              </a:spcBef>
            </a:pPr>
            <a:r>
              <a:rPr lang="zh-CN" altLang="en-US" sz="2100" dirty="0">
                <a:solidFill>
                  <a:prstClr val="black"/>
                </a:solidFill>
                <a:latin typeface="等线" panose="020F0502020204030204"/>
                <a:ea typeface="等线" panose="02010600030101010101" pitchFamily="2" charset="-122"/>
              </a:rPr>
              <a:t>但有些时候可以通过程序来打表进行预处理，从而节省程序实际运行的时间。现阶段大家应该用不到。</a:t>
            </a:r>
          </a:p>
        </p:txBody>
      </p:sp>
    </p:spTree>
    <p:extLst>
      <p:ext uri="{BB962C8B-B14F-4D97-AF65-F5344CB8AC3E}">
        <p14:creationId xmlns:p14="http://schemas.microsoft.com/office/powerpoint/2010/main" val="347602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02AB0-466E-478D-8D24-38D6AA4CEE10}"/>
              </a:ext>
            </a:extLst>
          </p:cNvPr>
          <p:cNvSpPr>
            <a:spLocks noGrp="1"/>
          </p:cNvSpPr>
          <p:nvPr>
            <p:ph type="title"/>
          </p:nvPr>
        </p:nvSpPr>
        <p:spPr/>
        <p:txBody>
          <a:bodyPr/>
          <a:lstStyle/>
          <a:p>
            <a:r>
              <a:rPr lang="zh-CN" altLang="en-US" dirty="0"/>
              <a:t>效率</a:t>
            </a:r>
          </a:p>
        </p:txBody>
      </p:sp>
      <p:sp>
        <p:nvSpPr>
          <p:cNvPr id="3" name="内容占位符 2">
            <a:extLst>
              <a:ext uri="{FF2B5EF4-FFF2-40B4-BE49-F238E27FC236}">
                <a16:creationId xmlns:a16="http://schemas.microsoft.com/office/drawing/2014/main" id="{0FCAB49B-D387-4043-890A-3054DA0D507C}"/>
              </a:ext>
            </a:extLst>
          </p:cNvPr>
          <p:cNvSpPr>
            <a:spLocks noGrp="1"/>
          </p:cNvSpPr>
          <p:nvPr>
            <p:ph idx="1"/>
          </p:nvPr>
        </p:nvSpPr>
        <p:spPr>
          <a:xfrm>
            <a:off x="628650" y="1209422"/>
            <a:ext cx="7886700" cy="3551229"/>
          </a:xfrm>
        </p:spPr>
        <p:txBody>
          <a:bodyPr>
            <a:normAutofit lnSpcReduction="10000"/>
          </a:bodyPr>
          <a:lstStyle/>
          <a:p>
            <a:r>
              <a:rPr lang="zh-CN" altLang="en-US" dirty="0"/>
              <a:t>代码风格：缩进糟糕，导致代码逻辑看起来很混乱，可以参考⼀下书上的缩进。这些问题可能对写对题⽬没有影响，但是绝对不是⼀个好的编程习惯。当代码量增⼤时，这种不好的编程习惯对你造成的困扰是⾮常⼤的。</a:t>
            </a:r>
            <a:endParaRPr lang="en-US" altLang="zh-CN" dirty="0"/>
          </a:p>
          <a:p>
            <a:r>
              <a:rPr lang="zh-CN" altLang="en-US" dirty="0"/>
              <a:t>参考 </a:t>
            </a:r>
            <a:r>
              <a:rPr lang="en-US" altLang="zh-CN" dirty="0">
                <a:hlinkClick r:id="rId2"/>
              </a:rPr>
              <a:t>Allman </a:t>
            </a:r>
            <a:r>
              <a:rPr lang="zh-CN" altLang="en-US" dirty="0">
                <a:hlinkClick r:id="rId2"/>
              </a:rPr>
              <a:t>风格</a:t>
            </a:r>
            <a:r>
              <a:rPr lang="zh-CN" altLang="en-US" dirty="0"/>
              <a:t>。</a:t>
            </a:r>
            <a:endParaRPr lang="en-US" altLang="zh-CN" dirty="0"/>
          </a:p>
          <a:p>
            <a:pPr marL="0" indent="0">
              <a:buNone/>
            </a:pPr>
            <a:r>
              <a:rPr lang="zh-CN" altLang="en-US" dirty="0"/>
              <a:t>各种</a:t>
            </a:r>
            <a:r>
              <a:rPr lang="en-US" altLang="zh-CN" dirty="0"/>
              <a:t>IDE</a:t>
            </a:r>
            <a:r>
              <a:rPr lang="zh-CN" altLang="en-US" dirty="0"/>
              <a:t>格式化代码的快捷键如下： </a:t>
            </a:r>
            <a:endParaRPr lang="en-US" altLang="zh-CN" dirty="0"/>
          </a:p>
          <a:p>
            <a:r>
              <a:rPr lang="en-US" altLang="zh-CN" dirty="0" err="1"/>
              <a:t>DevC</a:t>
            </a:r>
            <a:r>
              <a:rPr lang="en-US" altLang="zh-CN" dirty="0"/>
              <a:t>++: </a:t>
            </a:r>
            <a:r>
              <a:rPr lang="en-US" altLang="zh-CN" dirty="0" err="1"/>
              <a:t>Ctrl+Shift+A</a:t>
            </a:r>
            <a:r>
              <a:rPr lang="en-US" altLang="zh-CN" dirty="0"/>
              <a:t> </a:t>
            </a:r>
          </a:p>
          <a:p>
            <a:r>
              <a:rPr lang="en-US" altLang="zh-CN" dirty="0" err="1"/>
              <a:t>VSCode</a:t>
            </a:r>
            <a:r>
              <a:rPr lang="en-US" altLang="zh-CN" dirty="0"/>
              <a:t>: </a:t>
            </a:r>
            <a:r>
              <a:rPr lang="en-US" altLang="zh-CN" dirty="0" err="1"/>
              <a:t>Alt+Shift+F</a:t>
            </a:r>
            <a:r>
              <a:rPr lang="en-US" altLang="zh-CN" dirty="0"/>
              <a:t> </a:t>
            </a:r>
          </a:p>
          <a:p>
            <a:r>
              <a:rPr lang="en-US" altLang="zh-CN" dirty="0"/>
              <a:t>VS2022: </a:t>
            </a:r>
            <a:r>
              <a:rPr lang="en-US" altLang="zh-CN" dirty="0" err="1"/>
              <a:t>Ctrl+K</a:t>
            </a:r>
            <a:r>
              <a:rPr lang="en-US" altLang="zh-CN" dirty="0"/>
              <a:t> </a:t>
            </a:r>
            <a:r>
              <a:rPr lang="en-US" altLang="zh-CN" dirty="0" err="1"/>
              <a:t>Ctrl+D</a:t>
            </a:r>
            <a:r>
              <a:rPr lang="en-US" altLang="zh-CN" dirty="0"/>
              <a:t> </a:t>
            </a:r>
          </a:p>
          <a:p>
            <a:r>
              <a:rPr lang="en-US" altLang="zh-CN" dirty="0" err="1"/>
              <a:t>CodeBlocks</a:t>
            </a:r>
            <a:r>
              <a:rPr lang="en-US" altLang="zh-CN" dirty="0"/>
              <a:t>: </a:t>
            </a:r>
            <a:r>
              <a:rPr lang="zh-CN" altLang="en-US" dirty="0"/>
              <a:t>右键</a:t>
            </a:r>
            <a:r>
              <a:rPr lang="en-US" altLang="zh-CN" dirty="0"/>
              <a:t>+Format use </a:t>
            </a:r>
            <a:r>
              <a:rPr lang="en-US" altLang="zh-CN" dirty="0" err="1"/>
              <a:t>Astyle</a:t>
            </a:r>
            <a:r>
              <a:rPr lang="en-US" altLang="zh-CN" dirty="0"/>
              <a:t> </a:t>
            </a:r>
            <a:endParaRPr lang="zh-CN" altLang="en-US" dirty="0"/>
          </a:p>
        </p:txBody>
      </p:sp>
    </p:spTree>
    <p:extLst>
      <p:ext uri="{BB962C8B-B14F-4D97-AF65-F5344CB8AC3E}">
        <p14:creationId xmlns:p14="http://schemas.microsoft.com/office/powerpoint/2010/main" val="14891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D0EE9-5943-46D8-B273-DA05937AFE12}"/>
              </a:ext>
            </a:extLst>
          </p:cNvPr>
          <p:cNvSpPr>
            <a:spLocks noGrp="1"/>
          </p:cNvSpPr>
          <p:nvPr>
            <p:ph type="title"/>
          </p:nvPr>
        </p:nvSpPr>
        <p:spPr/>
        <p:txBody>
          <a:bodyPr/>
          <a:lstStyle/>
          <a:p>
            <a:r>
              <a:rPr lang="zh-CN" altLang="en-US" b="1" dirty="0"/>
              <a:t>易错点整理</a:t>
            </a:r>
          </a:p>
        </p:txBody>
      </p:sp>
      <p:sp>
        <p:nvSpPr>
          <p:cNvPr id="3" name="内容占位符 2">
            <a:extLst>
              <a:ext uri="{FF2B5EF4-FFF2-40B4-BE49-F238E27FC236}">
                <a16:creationId xmlns:a16="http://schemas.microsoft.com/office/drawing/2014/main" id="{89D43098-7730-4E03-8EC1-8868F5467534}"/>
              </a:ext>
            </a:extLst>
          </p:cNvPr>
          <p:cNvSpPr>
            <a:spLocks noGrp="1"/>
          </p:cNvSpPr>
          <p:nvPr>
            <p:ph idx="1"/>
          </p:nvPr>
        </p:nvSpPr>
        <p:spPr/>
        <p:txBody>
          <a:bodyPr/>
          <a:lstStyle/>
          <a:p>
            <a:r>
              <a:rPr lang="zh-CN" altLang="en-US" dirty="0"/>
              <a:t>语法</a:t>
            </a:r>
            <a:endParaRPr lang="en-US" altLang="zh-CN" dirty="0"/>
          </a:p>
          <a:p>
            <a:r>
              <a:rPr lang="zh-CN" altLang="en-US" dirty="0"/>
              <a:t>逻辑</a:t>
            </a:r>
            <a:endParaRPr lang="en-US" altLang="zh-CN" dirty="0"/>
          </a:p>
          <a:p>
            <a:r>
              <a:rPr lang="zh-CN" altLang="en-US" dirty="0"/>
              <a:t>效率</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790781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02AB0-466E-478D-8D24-38D6AA4CEE10}"/>
              </a:ext>
            </a:extLst>
          </p:cNvPr>
          <p:cNvSpPr>
            <a:spLocks noGrp="1"/>
          </p:cNvSpPr>
          <p:nvPr>
            <p:ph type="title"/>
          </p:nvPr>
        </p:nvSpPr>
        <p:spPr/>
        <p:txBody>
          <a:bodyPr/>
          <a:lstStyle/>
          <a:p>
            <a:r>
              <a:rPr lang="zh-CN" altLang="en-US" dirty="0"/>
              <a:t>效率</a:t>
            </a:r>
          </a:p>
        </p:txBody>
      </p:sp>
      <p:sp>
        <p:nvSpPr>
          <p:cNvPr id="3" name="内容占位符 2">
            <a:extLst>
              <a:ext uri="{FF2B5EF4-FFF2-40B4-BE49-F238E27FC236}">
                <a16:creationId xmlns:a16="http://schemas.microsoft.com/office/drawing/2014/main" id="{0FCAB49B-D387-4043-890A-3054DA0D507C}"/>
              </a:ext>
            </a:extLst>
          </p:cNvPr>
          <p:cNvSpPr>
            <a:spLocks noGrp="1"/>
          </p:cNvSpPr>
          <p:nvPr>
            <p:ph idx="1"/>
          </p:nvPr>
        </p:nvSpPr>
        <p:spPr>
          <a:xfrm>
            <a:off x="628650" y="1209422"/>
            <a:ext cx="7886700" cy="3551229"/>
          </a:xfrm>
        </p:spPr>
        <p:txBody>
          <a:bodyPr>
            <a:normAutofit/>
          </a:bodyPr>
          <a:lstStyle/>
          <a:p>
            <a:r>
              <a:rPr lang="zh-CN" altLang="en-US" dirty="0"/>
              <a:t>代码风格</a:t>
            </a:r>
            <a:endParaRPr lang="en-US" altLang="zh-CN" dirty="0"/>
          </a:p>
          <a:p>
            <a:pPr marL="0" indent="0">
              <a:buNone/>
            </a:pPr>
            <a:r>
              <a:rPr lang="zh-CN" altLang="en-US" dirty="0"/>
              <a:t>有些时候，一个好的缩进能让你轻易发现很多问题。</a:t>
            </a:r>
          </a:p>
        </p:txBody>
      </p:sp>
      <p:pic>
        <p:nvPicPr>
          <p:cNvPr id="5" name="图片 4">
            <a:extLst>
              <a:ext uri="{FF2B5EF4-FFF2-40B4-BE49-F238E27FC236}">
                <a16:creationId xmlns:a16="http://schemas.microsoft.com/office/drawing/2014/main" id="{446559D2-1458-4A16-A2EA-7160965F180C}"/>
              </a:ext>
            </a:extLst>
          </p:cNvPr>
          <p:cNvPicPr>
            <a:picLocks noChangeAspect="1"/>
          </p:cNvPicPr>
          <p:nvPr/>
        </p:nvPicPr>
        <p:blipFill>
          <a:blip r:embed="rId2"/>
          <a:stretch>
            <a:fillRect/>
          </a:stretch>
        </p:blipFill>
        <p:spPr>
          <a:xfrm>
            <a:off x="738848" y="2031832"/>
            <a:ext cx="1843338" cy="2625632"/>
          </a:xfrm>
          <a:prstGeom prst="rect">
            <a:avLst/>
          </a:prstGeom>
        </p:spPr>
      </p:pic>
      <p:pic>
        <p:nvPicPr>
          <p:cNvPr id="7" name="图片 6">
            <a:extLst>
              <a:ext uri="{FF2B5EF4-FFF2-40B4-BE49-F238E27FC236}">
                <a16:creationId xmlns:a16="http://schemas.microsoft.com/office/drawing/2014/main" id="{B3ECE36B-AAD8-48E2-A4E3-44A99D0365C8}"/>
              </a:ext>
            </a:extLst>
          </p:cNvPr>
          <p:cNvPicPr>
            <a:picLocks noChangeAspect="1"/>
          </p:cNvPicPr>
          <p:nvPr/>
        </p:nvPicPr>
        <p:blipFill>
          <a:blip r:embed="rId3"/>
          <a:stretch>
            <a:fillRect/>
          </a:stretch>
        </p:blipFill>
        <p:spPr>
          <a:xfrm>
            <a:off x="5496322" y="2031832"/>
            <a:ext cx="1826897" cy="2625632"/>
          </a:xfrm>
          <a:prstGeom prst="rect">
            <a:avLst/>
          </a:prstGeom>
        </p:spPr>
      </p:pic>
      <p:sp>
        <p:nvSpPr>
          <p:cNvPr id="10" name="箭头: 右 9">
            <a:extLst>
              <a:ext uri="{FF2B5EF4-FFF2-40B4-BE49-F238E27FC236}">
                <a16:creationId xmlns:a16="http://schemas.microsoft.com/office/drawing/2014/main" id="{2C213AE7-0884-4E4B-A61E-CB8CC52C0DA8}"/>
              </a:ext>
            </a:extLst>
          </p:cNvPr>
          <p:cNvSpPr/>
          <p:nvPr/>
        </p:nvSpPr>
        <p:spPr>
          <a:xfrm>
            <a:off x="3246112" y="3578087"/>
            <a:ext cx="1586285" cy="518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等线" panose="020F0502020204030204"/>
              <a:ea typeface="等线" panose="02010600030101010101" pitchFamily="2" charset="-122"/>
            </a:endParaRPr>
          </a:p>
        </p:txBody>
      </p:sp>
      <p:sp>
        <p:nvSpPr>
          <p:cNvPr id="13" name="内容占位符 2">
            <a:extLst>
              <a:ext uri="{FF2B5EF4-FFF2-40B4-BE49-F238E27FC236}">
                <a16:creationId xmlns:a16="http://schemas.microsoft.com/office/drawing/2014/main" id="{4907A93E-D6B4-4543-9A6E-723F395C03EB}"/>
              </a:ext>
            </a:extLst>
          </p:cNvPr>
          <p:cNvSpPr txBox="1">
            <a:spLocks/>
          </p:cNvSpPr>
          <p:nvPr/>
        </p:nvSpPr>
        <p:spPr>
          <a:xfrm>
            <a:off x="3361156" y="3048122"/>
            <a:ext cx="1356194" cy="59305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格式化后</a:t>
            </a:r>
          </a:p>
        </p:txBody>
      </p:sp>
    </p:spTree>
    <p:extLst>
      <p:ext uri="{BB962C8B-B14F-4D97-AF65-F5344CB8AC3E}">
        <p14:creationId xmlns:p14="http://schemas.microsoft.com/office/powerpoint/2010/main" val="595794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EEC65-C9BF-4147-ADAC-579F881E108B}"/>
              </a:ext>
            </a:extLst>
          </p:cNvPr>
          <p:cNvSpPr>
            <a:spLocks noGrp="1"/>
          </p:cNvSpPr>
          <p:nvPr>
            <p:ph type="title"/>
          </p:nvPr>
        </p:nvSpPr>
        <p:spPr/>
        <p:txBody>
          <a:bodyPr/>
          <a:lstStyle/>
          <a:p>
            <a:r>
              <a:rPr lang="zh-CN" altLang="en-US" dirty="0"/>
              <a:t>其他</a:t>
            </a:r>
          </a:p>
        </p:txBody>
      </p:sp>
      <p:sp>
        <p:nvSpPr>
          <p:cNvPr id="3" name="内容占位符 2">
            <a:extLst>
              <a:ext uri="{FF2B5EF4-FFF2-40B4-BE49-F238E27FC236}">
                <a16:creationId xmlns:a16="http://schemas.microsoft.com/office/drawing/2014/main" id="{C5DB7C4E-4431-4D70-8091-A0657D52E65B}"/>
              </a:ext>
            </a:extLst>
          </p:cNvPr>
          <p:cNvSpPr>
            <a:spLocks noGrp="1"/>
          </p:cNvSpPr>
          <p:nvPr>
            <p:ph idx="1"/>
          </p:nvPr>
        </p:nvSpPr>
        <p:spPr/>
        <p:txBody>
          <a:bodyPr/>
          <a:lstStyle/>
          <a:p>
            <a:r>
              <a:rPr lang="zh-CN" altLang="en-US" dirty="0"/>
              <a:t>重新编译：修改完代码记得点⼀下重新编译再运⾏，一定要把命令行窗口关闭以后再编译。</a:t>
            </a:r>
            <a:endParaRPr lang="en-US" altLang="zh-CN" dirty="0"/>
          </a:p>
          <a:p>
            <a:r>
              <a:rPr lang="zh-CN" altLang="en-US" dirty="0"/>
              <a:t>关于</a:t>
            </a:r>
            <a:r>
              <a:rPr lang="en-US" altLang="zh-CN" dirty="0" err="1"/>
              <a:t>ctype.h</a:t>
            </a:r>
            <a:r>
              <a:rPr lang="zh-CN" altLang="en-US" dirty="0"/>
              <a:t>库的函数返回值</a:t>
            </a:r>
            <a:endParaRPr lang="en-US" altLang="zh-CN" dirty="0"/>
          </a:p>
          <a:p>
            <a:pPr marL="0" indent="0">
              <a:buNone/>
            </a:pPr>
            <a:r>
              <a:rPr lang="zh-CN" altLang="en-US" dirty="0"/>
              <a:t>不同的编译器的函数返回值有所不同，在本地可能对了，但是提交到</a:t>
            </a:r>
            <a:r>
              <a:rPr lang="en-US" altLang="zh-CN" dirty="0"/>
              <a:t>OJ</a:t>
            </a:r>
            <a:r>
              <a:rPr lang="zh-CN" altLang="en-US" dirty="0"/>
              <a:t>上错了，是因为</a:t>
            </a:r>
            <a:r>
              <a:rPr lang="en-US" altLang="zh-CN" dirty="0"/>
              <a:t>OJ</a:t>
            </a:r>
            <a:r>
              <a:rPr lang="zh-CN" altLang="en-US" dirty="0"/>
              <a:t>上的函数如果条件为真，返回的是非零值，不一定为</a:t>
            </a:r>
            <a:r>
              <a:rPr lang="en-US" altLang="zh-CN" dirty="0"/>
              <a:t>1</a:t>
            </a:r>
            <a:r>
              <a:rPr lang="zh-CN" altLang="en-US" dirty="0"/>
              <a:t>。</a:t>
            </a:r>
            <a:endParaRPr lang="en-US" altLang="zh-CN" dirty="0"/>
          </a:p>
          <a:p>
            <a:pPr marL="0" indent="0">
              <a:buNone/>
            </a:pPr>
            <a:r>
              <a:rPr lang="en-US" altLang="zh-CN" dirty="0" err="1"/>
              <a:t>strcmp</a:t>
            </a:r>
            <a:r>
              <a:rPr lang="en-US" altLang="zh-CN" dirty="0"/>
              <a:t>()</a:t>
            </a:r>
            <a:r>
              <a:rPr lang="zh-CN" altLang="en-US" dirty="0"/>
              <a:t>同理。</a:t>
            </a:r>
          </a:p>
        </p:txBody>
      </p:sp>
      <p:pic>
        <p:nvPicPr>
          <p:cNvPr id="7" name="图片 6">
            <a:extLst>
              <a:ext uri="{FF2B5EF4-FFF2-40B4-BE49-F238E27FC236}">
                <a16:creationId xmlns:a16="http://schemas.microsoft.com/office/drawing/2014/main" id="{46BAE06C-0E09-4918-BF82-9C2459DEF0FB}"/>
              </a:ext>
            </a:extLst>
          </p:cNvPr>
          <p:cNvPicPr>
            <a:picLocks noChangeAspect="1"/>
          </p:cNvPicPr>
          <p:nvPr/>
        </p:nvPicPr>
        <p:blipFill>
          <a:blip r:embed="rId2"/>
          <a:stretch>
            <a:fillRect/>
          </a:stretch>
        </p:blipFill>
        <p:spPr>
          <a:xfrm>
            <a:off x="586190" y="3836237"/>
            <a:ext cx="7281609" cy="1106587"/>
          </a:xfrm>
          <a:prstGeom prst="rect">
            <a:avLst/>
          </a:prstGeom>
        </p:spPr>
      </p:pic>
    </p:spTree>
    <p:extLst>
      <p:ext uri="{BB962C8B-B14F-4D97-AF65-F5344CB8AC3E}">
        <p14:creationId xmlns:p14="http://schemas.microsoft.com/office/powerpoint/2010/main" val="16950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B840E-46B4-4FB8-81B5-73991C6C637A}"/>
              </a:ext>
            </a:extLst>
          </p:cNvPr>
          <p:cNvSpPr>
            <a:spLocks noGrp="1"/>
          </p:cNvSpPr>
          <p:nvPr>
            <p:ph type="title"/>
          </p:nvPr>
        </p:nvSpPr>
        <p:spPr/>
        <p:txBody>
          <a:bodyPr/>
          <a:lstStyle/>
          <a:p>
            <a:r>
              <a:rPr lang="zh-CN" altLang="en-US" dirty="0"/>
              <a:t>其他</a:t>
            </a:r>
          </a:p>
        </p:txBody>
      </p:sp>
      <p:sp>
        <p:nvSpPr>
          <p:cNvPr id="3" name="内容占位符 2">
            <a:extLst>
              <a:ext uri="{FF2B5EF4-FFF2-40B4-BE49-F238E27FC236}">
                <a16:creationId xmlns:a16="http://schemas.microsoft.com/office/drawing/2014/main" id="{AD8E23A2-A29B-4EA0-BFCC-D383A8FDAAFC}"/>
              </a:ext>
            </a:extLst>
          </p:cNvPr>
          <p:cNvSpPr>
            <a:spLocks noGrp="1"/>
          </p:cNvSpPr>
          <p:nvPr>
            <p:ph idx="1"/>
          </p:nvPr>
        </p:nvSpPr>
        <p:spPr/>
        <p:txBody>
          <a:bodyPr/>
          <a:lstStyle/>
          <a:p>
            <a:r>
              <a:rPr lang="zh-CN" altLang="en-US" dirty="0"/>
              <a:t>不要在</a:t>
            </a:r>
            <a:r>
              <a:rPr lang="en-US" altLang="zh-CN" dirty="0" err="1"/>
              <a:t>scanf</a:t>
            </a:r>
            <a:r>
              <a:rPr lang="zh-CN" altLang="en-US" dirty="0"/>
              <a:t>输入中匹配换行符</a:t>
            </a:r>
            <a:r>
              <a:rPr lang="en-US" altLang="zh-CN" dirty="0"/>
              <a:t>\n</a:t>
            </a:r>
            <a:r>
              <a:rPr lang="zh-CN" altLang="en-US" dirty="0"/>
              <a:t>。</a:t>
            </a:r>
            <a:endParaRPr lang="en-US" altLang="zh-CN" dirty="0"/>
          </a:p>
          <a:p>
            <a:r>
              <a:rPr lang="zh-CN" altLang="en-US" dirty="0"/>
              <a:t>除了</a:t>
            </a:r>
            <a:r>
              <a:rPr lang="en-US" altLang="zh-CN" dirty="0"/>
              <a:t>%c</a:t>
            </a:r>
            <a:r>
              <a:rPr lang="zh-CN" altLang="en-US" dirty="0"/>
              <a:t>占位符可以匹配空白符，其他的占位符都会跳过空白符进行匹配，所以</a:t>
            </a:r>
            <a:r>
              <a:rPr lang="en-US" altLang="zh-CN" dirty="0"/>
              <a:t>%d %d</a:t>
            </a:r>
            <a:r>
              <a:rPr lang="zh-CN" altLang="en-US" dirty="0"/>
              <a:t>这种加空格的写法显得很多余。</a:t>
            </a:r>
          </a:p>
        </p:txBody>
      </p:sp>
      <p:pic>
        <p:nvPicPr>
          <p:cNvPr id="5" name="图片 4">
            <a:extLst>
              <a:ext uri="{FF2B5EF4-FFF2-40B4-BE49-F238E27FC236}">
                <a16:creationId xmlns:a16="http://schemas.microsoft.com/office/drawing/2014/main" id="{FA1B5FCB-0D65-4411-AD89-CA9BB98FF082}"/>
              </a:ext>
            </a:extLst>
          </p:cNvPr>
          <p:cNvPicPr>
            <a:picLocks noChangeAspect="1"/>
          </p:cNvPicPr>
          <p:nvPr/>
        </p:nvPicPr>
        <p:blipFill>
          <a:blip r:embed="rId2"/>
          <a:stretch>
            <a:fillRect/>
          </a:stretch>
        </p:blipFill>
        <p:spPr>
          <a:xfrm>
            <a:off x="4960402" y="2413783"/>
            <a:ext cx="1464812" cy="2323496"/>
          </a:xfrm>
          <a:prstGeom prst="rect">
            <a:avLst/>
          </a:prstGeom>
        </p:spPr>
      </p:pic>
      <p:pic>
        <p:nvPicPr>
          <p:cNvPr id="11" name="图片 10">
            <a:extLst>
              <a:ext uri="{FF2B5EF4-FFF2-40B4-BE49-F238E27FC236}">
                <a16:creationId xmlns:a16="http://schemas.microsoft.com/office/drawing/2014/main" id="{F12ED41C-CD13-45DC-8A2C-D1E10AA057E0}"/>
              </a:ext>
            </a:extLst>
          </p:cNvPr>
          <p:cNvPicPr>
            <a:picLocks noChangeAspect="1"/>
          </p:cNvPicPr>
          <p:nvPr/>
        </p:nvPicPr>
        <p:blipFill>
          <a:blip r:embed="rId3"/>
          <a:stretch>
            <a:fillRect/>
          </a:stretch>
        </p:blipFill>
        <p:spPr>
          <a:xfrm>
            <a:off x="1474155" y="2612497"/>
            <a:ext cx="2971429" cy="2121428"/>
          </a:xfrm>
          <a:prstGeom prst="rect">
            <a:avLst/>
          </a:prstGeom>
        </p:spPr>
      </p:pic>
      <p:pic>
        <p:nvPicPr>
          <p:cNvPr id="13" name="图片 12">
            <a:extLst>
              <a:ext uri="{FF2B5EF4-FFF2-40B4-BE49-F238E27FC236}">
                <a16:creationId xmlns:a16="http://schemas.microsoft.com/office/drawing/2014/main" id="{2F0EC3B8-FA6F-43EE-BB9A-C8CE04A0BC65}"/>
              </a:ext>
            </a:extLst>
          </p:cNvPr>
          <p:cNvPicPr>
            <a:picLocks noChangeAspect="1"/>
          </p:cNvPicPr>
          <p:nvPr/>
        </p:nvPicPr>
        <p:blipFill>
          <a:blip r:embed="rId4"/>
          <a:stretch>
            <a:fillRect/>
          </a:stretch>
        </p:blipFill>
        <p:spPr>
          <a:xfrm>
            <a:off x="6940032" y="2413784"/>
            <a:ext cx="1136428" cy="2371676"/>
          </a:xfrm>
          <a:prstGeom prst="rect">
            <a:avLst/>
          </a:prstGeom>
        </p:spPr>
      </p:pic>
    </p:spTree>
    <p:extLst>
      <p:ext uri="{BB962C8B-B14F-4D97-AF65-F5344CB8AC3E}">
        <p14:creationId xmlns:p14="http://schemas.microsoft.com/office/powerpoint/2010/main" val="3355887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18496-2CBB-47E5-8A9B-586925325F0A}"/>
              </a:ext>
            </a:extLst>
          </p:cNvPr>
          <p:cNvSpPr>
            <a:spLocks noGrp="1"/>
          </p:cNvSpPr>
          <p:nvPr>
            <p:ph type="title"/>
          </p:nvPr>
        </p:nvSpPr>
        <p:spPr/>
        <p:txBody>
          <a:bodyPr/>
          <a:lstStyle/>
          <a:p>
            <a:r>
              <a:rPr lang="zh-CN" altLang="en-US" dirty="0"/>
              <a:t>其他</a:t>
            </a:r>
          </a:p>
        </p:txBody>
      </p:sp>
      <p:sp>
        <p:nvSpPr>
          <p:cNvPr id="3" name="内容占位符 2">
            <a:extLst>
              <a:ext uri="{FF2B5EF4-FFF2-40B4-BE49-F238E27FC236}">
                <a16:creationId xmlns:a16="http://schemas.microsoft.com/office/drawing/2014/main" id="{DB8B7FF3-6C15-4C65-9832-042A788C358C}"/>
              </a:ext>
            </a:extLst>
          </p:cNvPr>
          <p:cNvSpPr>
            <a:spLocks noGrp="1"/>
          </p:cNvSpPr>
          <p:nvPr>
            <p:ph idx="1"/>
          </p:nvPr>
        </p:nvSpPr>
        <p:spPr/>
        <p:txBody>
          <a:bodyPr/>
          <a:lstStyle/>
          <a:p>
            <a:r>
              <a:rPr lang="en-US" altLang="zh-CN" dirty="0"/>
              <a:t>OJ</a:t>
            </a:r>
            <a:r>
              <a:rPr lang="zh-CN" altLang="en-US" dirty="0"/>
              <a:t>的输入和输出流：不同于本地测试环境将输入输出同时显示在一个框内，</a:t>
            </a:r>
            <a:r>
              <a:rPr lang="en-US" altLang="zh-CN" dirty="0"/>
              <a:t>OJ</a:t>
            </a:r>
            <a:r>
              <a:rPr lang="zh-CN" altLang="en-US" dirty="0"/>
              <a:t>的输入和输出流是分开的，每输入一行数据出一行结果，和输入完几行数据最后统一出结果，在</a:t>
            </a:r>
            <a:r>
              <a:rPr lang="en-US" altLang="zh-CN" dirty="0"/>
              <a:t>OJ</a:t>
            </a:r>
            <a:r>
              <a:rPr lang="zh-CN" altLang="en-US" dirty="0"/>
              <a:t>上面都是正确的。</a:t>
            </a:r>
            <a:r>
              <a:rPr lang="en-US" altLang="zh-CN" dirty="0"/>
              <a:t>OJ</a:t>
            </a:r>
            <a:r>
              <a:rPr lang="zh-CN" altLang="en-US" dirty="0"/>
              <a:t>将你的输出文件和标准输出文件进行比较，你的输出是确定的且正确的，那么结果就是正确的。</a:t>
            </a:r>
            <a:endParaRPr lang="en-US" altLang="zh-CN" dirty="0"/>
          </a:p>
        </p:txBody>
      </p:sp>
    </p:spTree>
    <p:extLst>
      <p:ext uri="{BB962C8B-B14F-4D97-AF65-F5344CB8AC3E}">
        <p14:creationId xmlns:p14="http://schemas.microsoft.com/office/powerpoint/2010/main" val="1662301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68BEE-D709-4988-87CE-484BD8000C42}"/>
              </a:ext>
            </a:extLst>
          </p:cNvPr>
          <p:cNvSpPr>
            <a:spLocks noGrp="1"/>
          </p:cNvSpPr>
          <p:nvPr>
            <p:ph type="title"/>
          </p:nvPr>
        </p:nvSpPr>
        <p:spPr/>
        <p:txBody>
          <a:bodyPr/>
          <a:lstStyle/>
          <a:p>
            <a:r>
              <a:rPr lang="zh-CN" altLang="en-US" dirty="0"/>
              <a:t>其他</a:t>
            </a:r>
          </a:p>
        </p:txBody>
      </p:sp>
      <p:sp>
        <p:nvSpPr>
          <p:cNvPr id="3" name="内容占位符 2">
            <a:extLst>
              <a:ext uri="{FF2B5EF4-FFF2-40B4-BE49-F238E27FC236}">
                <a16:creationId xmlns:a16="http://schemas.microsoft.com/office/drawing/2014/main" id="{D6A39FC9-E726-45DF-B84C-33D6C559F88D}"/>
              </a:ext>
            </a:extLst>
          </p:cNvPr>
          <p:cNvSpPr>
            <a:spLocks noGrp="1"/>
          </p:cNvSpPr>
          <p:nvPr>
            <p:ph idx="1"/>
          </p:nvPr>
        </p:nvSpPr>
        <p:spPr/>
        <p:txBody>
          <a:bodyPr/>
          <a:lstStyle/>
          <a:p>
            <a:r>
              <a:rPr lang="zh-CN" altLang="en-US" dirty="0"/>
              <a:t>不要在计算整数幂时使用</a:t>
            </a:r>
            <a:r>
              <a:rPr lang="en-US" altLang="zh-CN" dirty="0"/>
              <a:t>pow()</a:t>
            </a:r>
            <a:r>
              <a:rPr lang="zh-CN" altLang="en-US" dirty="0"/>
              <a:t>函数，请使用</a:t>
            </a:r>
            <a:r>
              <a:rPr lang="en-US" altLang="zh-CN" dirty="0"/>
              <a:t>for</a:t>
            </a:r>
            <a:r>
              <a:rPr lang="zh-CN" altLang="en-US" dirty="0"/>
              <a:t>循环来运算。</a:t>
            </a:r>
            <a:endParaRPr lang="en-US" altLang="zh-CN" dirty="0"/>
          </a:p>
          <a:p>
            <a:r>
              <a:rPr lang="zh-CN" altLang="en-US" dirty="0"/>
              <a:t>题目中若没有</a:t>
            </a:r>
            <a:r>
              <a:rPr lang="zh-CN" altLang="en-US" b="1" dirty="0"/>
              <a:t>明确要求</a:t>
            </a:r>
            <a:r>
              <a:rPr lang="zh-CN" altLang="en-US" dirty="0"/>
              <a:t>使用</a:t>
            </a:r>
            <a:r>
              <a:rPr lang="en-US" altLang="zh-CN" dirty="0"/>
              <a:t>float</a:t>
            </a:r>
            <a:r>
              <a:rPr lang="zh-CN" altLang="en-US" dirty="0"/>
              <a:t>来表示浮点数，一律使用</a:t>
            </a:r>
            <a:r>
              <a:rPr lang="en-US" altLang="zh-CN" dirty="0"/>
              <a:t>double</a:t>
            </a:r>
            <a:r>
              <a:rPr lang="zh-CN" altLang="en-US" dirty="0"/>
              <a:t>来声明。</a:t>
            </a:r>
          </a:p>
        </p:txBody>
      </p:sp>
    </p:spTree>
    <p:extLst>
      <p:ext uri="{BB962C8B-B14F-4D97-AF65-F5344CB8AC3E}">
        <p14:creationId xmlns:p14="http://schemas.microsoft.com/office/powerpoint/2010/main" val="2620047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1E85D-184B-4A67-B050-9529E5854F41}"/>
              </a:ext>
            </a:extLst>
          </p:cNvPr>
          <p:cNvSpPr>
            <a:spLocks noGrp="1"/>
          </p:cNvSpPr>
          <p:nvPr>
            <p:ph type="title"/>
          </p:nvPr>
        </p:nvSpPr>
        <p:spPr/>
        <p:txBody>
          <a:bodyPr/>
          <a:lstStyle/>
          <a:p>
            <a:r>
              <a:rPr lang="en-US" altLang="zh-CN" dirty="0"/>
              <a:t>Tips</a:t>
            </a:r>
            <a:endParaRPr lang="zh-CN" altLang="en-US" dirty="0"/>
          </a:p>
        </p:txBody>
      </p:sp>
      <p:sp>
        <p:nvSpPr>
          <p:cNvPr id="3" name="内容占位符 2">
            <a:extLst>
              <a:ext uri="{FF2B5EF4-FFF2-40B4-BE49-F238E27FC236}">
                <a16:creationId xmlns:a16="http://schemas.microsoft.com/office/drawing/2014/main" id="{25D9783A-7964-4BF2-A762-1FC05B4DB1CD}"/>
              </a:ext>
            </a:extLst>
          </p:cNvPr>
          <p:cNvSpPr>
            <a:spLocks noGrp="1"/>
          </p:cNvSpPr>
          <p:nvPr>
            <p:ph idx="1"/>
          </p:nvPr>
        </p:nvSpPr>
        <p:spPr>
          <a:xfrm>
            <a:off x="628650" y="1106825"/>
            <a:ext cx="7886700" cy="3956168"/>
          </a:xfrm>
        </p:spPr>
        <p:txBody>
          <a:bodyPr/>
          <a:lstStyle/>
          <a:p>
            <a:r>
              <a:rPr lang="zh-CN" altLang="en-US" dirty="0"/>
              <a:t>如果代码提交显示</a:t>
            </a:r>
            <a:r>
              <a:rPr lang="en-US" altLang="zh-CN" dirty="0"/>
              <a:t>PE</a:t>
            </a:r>
            <a:r>
              <a:rPr lang="zh-CN" altLang="en-US" dirty="0"/>
              <a:t>，请检查输出格式，是不是缺少空格和换行符。 </a:t>
            </a:r>
            <a:endParaRPr lang="en-US" altLang="zh-CN" dirty="0"/>
          </a:p>
          <a:p>
            <a:r>
              <a:rPr lang="zh-CN" altLang="en-US" dirty="0"/>
              <a:t>如果代码提交显示</a:t>
            </a:r>
            <a:r>
              <a:rPr lang="en-US" altLang="zh-CN" dirty="0"/>
              <a:t>TLE</a:t>
            </a:r>
            <a:r>
              <a:rPr lang="zh-CN" altLang="en-US" dirty="0"/>
              <a:t>，请检查程序是否存在死循环，常见于</a:t>
            </a:r>
            <a:r>
              <a:rPr lang="en-US" altLang="zh-CN" dirty="0"/>
              <a:t>for</a:t>
            </a:r>
            <a:r>
              <a:rPr lang="zh-CN" altLang="en-US" dirty="0"/>
              <a:t>和</a:t>
            </a:r>
            <a:r>
              <a:rPr lang="en-US" altLang="zh-CN" dirty="0"/>
              <a:t>while</a:t>
            </a:r>
            <a:r>
              <a:rPr lang="zh-CN" altLang="en-US" dirty="0"/>
              <a:t>的循环条件出错。 </a:t>
            </a:r>
            <a:endParaRPr lang="en-US" altLang="zh-CN" dirty="0"/>
          </a:p>
          <a:p>
            <a:r>
              <a:rPr lang="zh-CN" altLang="en-US" dirty="0"/>
              <a:t>请充分利用样例，如果程序无法通过样例，证明还有问题，请继续调试和修改。 </a:t>
            </a:r>
            <a:endParaRPr lang="en-US" altLang="zh-CN" dirty="0"/>
          </a:p>
          <a:p>
            <a:r>
              <a:rPr lang="zh-CN" altLang="en-US" dirty="0"/>
              <a:t>如果代码提交显示</a:t>
            </a:r>
            <a:r>
              <a:rPr lang="en-US" altLang="zh-CN" dirty="0"/>
              <a:t>REP</a:t>
            </a:r>
            <a:r>
              <a:rPr lang="zh-CN" altLang="en-US" dirty="0"/>
              <a:t>，请检查是否存在运算错误（如除数或模数为</a:t>
            </a:r>
            <a:r>
              <a:rPr lang="en-US" altLang="zh-CN" dirty="0"/>
              <a:t>0</a:t>
            </a:r>
            <a:r>
              <a:rPr lang="zh-CN" altLang="en-US" dirty="0"/>
              <a:t>）；显示</a:t>
            </a:r>
            <a:r>
              <a:rPr lang="en-US" altLang="zh-CN" dirty="0"/>
              <a:t>REG</a:t>
            </a:r>
            <a:r>
              <a:rPr lang="zh-CN" altLang="en-US" dirty="0"/>
              <a:t>，请检查是否存在数组越界、非法访问内存等错误；显示</a:t>
            </a:r>
            <a:r>
              <a:rPr lang="en-US" altLang="zh-CN" dirty="0"/>
              <a:t>OE</a:t>
            </a:r>
            <a:r>
              <a:rPr lang="zh-CN" altLang="en-US" dirty="0"/>
              <a:t>，也有可能是数组越界的错误，当然也有其他各种可能，视情况而定。</a:t>
            </a:r>
            <a:endParaRPr lang="en-US" altLang="zh-CN" dirty="0"/>
          </a:p>
          <a:p>
            <a:r>
              <a:rPr lang="zh-CN" altLang="en-US" dirty="0"/>
              <a:t>显示</a:t>
            </a:r>
            <a:r>
              <a:rPr lang="en-US" altLang="zh-CN" dirty="0"/>
              <a:t>CE</a:t>
            </a:r>
            <a:r>
              <a:rPr lang="zh-CN" altLang="en-US" dirty="0"/>
              <a:t>，若本地能过编译，检查本地文件后缀是否为</a:t>
            </a:r>
            <a:r>
              <a:rPr lang="en-US" altLang="zh-CN" dirty="0" err="1"/>
              <a:t>cpp</a:t>
            </a:r>
            <a:r>
              <a:rPr lang="zh-CN" altLang="en-US" dirty="0"/>
              <a:t>，改成</a:t>
            </a:r>
            <a:r>
              <a:rPr lang="en-US" altLang="zh-CN" dirty="0"/>
              <a:t>c</a:t>
            </a:r>
            <a:r>
              <a:rPr lang="zh-CN" altLang="en-US" dirty="0"/>
              <a:t>重新编译。</a:t>
            </a:r>
          </a:p>
        </p:txBody>
      </p:sp>
    </p:spTree>
    <p:extLst>
      <p:ext uri="{BB962C8B-B14F-4D97-AF65-F5344CB8AC3E}">
        <p14:creationId xmlns:p14="http://schemas.microsoft.com/office/powerpoint/2010/main" val="292357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6E867-3A85-4714-9AC2-EB38DC08BEE9}"/>
              </a:ext>
            </a:extLst>
          </p:cNvPr>
          <p:cNvSpPr>
            <a:spLocks noGrp="1"/>
          </p:cNvSpPr>
          <p:nvPr>
            <p:ph type="title"/>
          </p:nvPr>
        </p:nvSpPr>
        <p:spPr/>
        <p:txBody>
          <a:bodyPr/>
          <a:lstStyle/>
          <a:p>
            <a:r>
              <a:rPr lang="en-US" altLang="zh-CN" dirty="0"/>
              <a:t>Tips</a:t>
            </a:r>
            <a:endParaRPr lang="zh-CN" altLang="en-US" dirty="0"/>
          </a:p>
        </p:txBody>
      </p:sp>
      <p:sp>
        <p:nvSpPr>
          <p:cNvPr id="3" name="内容占位符 2">
            <a:extLst>
              <a:ext uri="{FF2B5EF4-FFF2-40B4-BE49-F238E27FC236}">
                <a16:creationId xmlns:a16="http://schemas.microsoft.com/office/drawing/2014/main" id="{2483E404-CC4A-4E27-9187-C190F8F78880}"/>
              </a:ext>
            </a:extLst>
          </p:cNvPr>
          <p:cNvSpPr>
            <a:spLocks noGrp="1"/>
          </p:cNvSpPr>
          <p:nvPr>
            <p:ph idx="1"/>
          </p:nvPr>
        </p:nvSpPr>
        <p:spPr>
          <a:xfrm>
            <a:off x="628650" y="1076255"/>
            <a:ext cx="7886700" cy="3897459"/>
          </a:xfrm>
        </p:spPr>
        <p:txBody>
          <a:bodyPr>
            <a:normAutofit/>
          </a:bodyPr>
          <a:lstStyle/>
          <a:p>
            <a:r>
              <a:rPr lang="en-US" altLang="zh-CN" dirty="0"/>
              <a:t>TLE</a:t>
            </a:r>
            <a:r>
              <a:rPr lang="zh-CN" altLang="en-US" dirty="0"/>
              <a:t>补充说明</a:t>
            </a:r>
            <a:endParaRPr lang="en-US" altLang="zh-CN" dirty="0"/>
          </a:p>
          <a:p>
            <a:pPr marL="0" indent="0">
              <a:buNone/>
            </a:pPr>
            <a:r>
              <a:rPr lang="en-US" altLang="zh-CN" sz="1500" dirty="0"/>
              <a:t>OJ</a:t>
            </a:r>
            <a:r>
              <a:rPr lang="zh-CN" altLang="en-US" sz="1500" dirty="0"/>
              <a:t>上题目的时间限制大部分是</a:t>
            </a:r>
            <a:r>
              <a:rPr lang="en-US" altLang="zh-CN" sz="1500" dirty="0"/>
              <a:t>1000ms</a:t>
            </a:r>
            <a:r>
              <a:rPr lang="zh-CN" altLang="en-US" sz="1500" dirty="0"/>
              <a:t>，而</a:t>
            </a:r>
            <a:r>
              <a:rPr lang="en-US" altLang="zh-CN" sz="1500" dirty="0"/>
              <a:t>1000ms</a:t>
            </a:r>
            <a:r>
              <a:rPr lang="zh-CN" altLang="en-US" sz="1500" dirty="0"/>
              <a:t>评测机能够计算的次数大概不超过</a:t>
            </a:r>
            <a:r>
              <a:rPr lang="en-US" altLang="zh-CN" sz="1500" dirty="0"/>
              <a:t>1</a:t>
            </a:r>
            <a:r>
              <a:rPr lang="zh-CN" altLang="en-US" sz="1500" dirty="0"/>
              <a:t>亿次，所以当你的代码中</a:t>
            </a:r>
            <a:r>
              <a:rPr lang="en-US" altLang="zh-CN" sz="1500" dirty="0"/>
              <a:t>for</a:t>
            </a:r>
            <a:r>
              <a:rPr lang="zh-CN" altLang="en-US" sz="1500" dirty="0"/>
              <a:t>循环，或</a:t>
            </a:r>
            <a:r>
              <a:rPr lang="en-US" altLang="zh-CN" sz="1500" dirty="0"/>
              <a:t>while</a:t>
            </a:r>
            <a:r>
              <a:rPr lang="zh-CN" altLang="en-US" sz="1500" dirty="0"/>
              <a:t>循环循环了超过一亿次时，请果断更换解题方法（暴力骗分除外）</a:t>
            </a:r>
          </a:p>
          <a:p>
            <a:r>
              <a:rPr lang="en-US" altLang="zh-CN" sz="1500" dirty="0" err="1"/>
              <a:t>一般</a:t>
            </a:r>
            <a:r>
              <a:rPr lang="en-US" altLang="zh-CN" sz="1500" dirty="0"/>
              <a:t> O(n)</a:t>
            </a:r>
            <a:r>
              <a:rPr lang="en-US" altLang="zh-CN" sz="1500" dirty="0" err="1"/>
              <a:t>的算法数据范围n</a:t>
            </a:r>
            <a:r>
              <a:rPr lang="en-US" altLang="zh-CN" sz="1500" dirty="0"/>
              <a:t> &lt; 10^8。</a:t>
            </a:r>
          </a:p>
          <a:p>
            <a:r>
              <a:rPr lang="en-US" altLang="zh-CN" sz="1500" dirty="0"/>
              <a:t>O(n </a:t>
            </a:r>
            <a:r>
              <a:rPr lang="en-US" altLang="zh-CN" sz="1500" dirty="0" err="1"/>
              <a:t>logn</a:t>
            </a:r>
            <a:r>
              <a:rPr lang="en-US" altLang="zh-CN" sz="1500" dirty="0"/>
              <a:t>)</a:t>
            </a:r>
            <a:r>
              <a:rPr lang="en-US" altLang="zh-CN" sz="1500" dirty="0" err="1"/>
              <a:t>的算法数据范围n</a:t>
            </a:r>
            <a:r>
              <a:rPr lang="en-US" altLang="zh-CN" sz="1500" dirty="0"/>
              <a:t> &lt;= 10^6。</a:t>
            </a:r>
          </a:p>
          <a:p>
            <a:r>
              <a:rPr lang="en-US" altLang="zh-CN" sz="1500" dirty="0"/>
              <a:t>O(</a:t>
            </a:r>
            <a:r>
              <a:rPr lang="en-US" altLang="zh-CN" sz="1500" dirty="0" err="1"/>
              <a:t>nsqrt</a:t>
            </a:r>
            <a:r>
              <a:rPr lang="en-US" altLang="zh-CN" sz="1500" dirty="0"/>
              <a:t>(n) )</a:t>
            </a:r>
            <a:r>
              <a:rPr lang="en-US" altLang="zh-CN" sz="1500" dirty="0" err="1"/>
              <a:t>的算法数据范围n</a:t>
            </a:r>
            <a:r>
              <a:rPr lang="en-US" altLang="zh-CN" sz="1500" dirty="0"/>
              <a:t> &lt; 10^5。</a:t>
            </a:r>
          </a:p>
          <a:p>
            <a:r>
              <a:rPr lang="en-US" altLang="zh-CN" sz="1500" dirty="0"/>
              <a:t>O(n^2)</a:t>
            </a:r>
            <a:r>
              <a:rPr lang="en-US" altLang="zh-CN" sz="1500" dirty="0" err="1"/>
              <a:t>的算法数据范围n</a:t>
            </a:r>
            <a:r>
              <a:rPr lang="en-US" altLang="zh-CN" sz="1500" dirty="0"/>
              <a:t>&lt;5000。</a:t>
            </a:r>
          </a:p>
          <a:p>
            <a:r>
              <a:rPr lang="en-US" altLang="zh-CN" sz="1500" dirty="0"/>
              <a:t>O(n^3)</a:t>
            </a:r>
            <a:r>
              <a:rPr lang="en-US" altLang="zh-CN" sz="1500" dirty="0" err="1"/>
              <a:t>的算法数据范围n</a:t>
            </a:r>
            <a:r>
              <a:rPr lang="en-US" altLang="zh-CN" sz="1500" dirty="0"/>
              <a:t> &lt;300。</a:t>
            </a:r>
          </a:p>
          <a:p>
            <a:r>
              <a:rPr lang="en-US" altLang="zh-CN" sz="1500" dirty="0"/>
              <a:t>O(2^n)</a:t>
            </a:r>
            <a:r>
              <a:rPr lang="en-US" altLang="zh-CN" sz="1500" dirty="0" err="1"/>
              <a:t>的算法数据范围n</a:t>
            </a:r>
            <a:r>
              <a:rPr lang="en-US" altLang="zh-CN" sz="1500" dirty="0"/>
              <a:t> &lt; 25。</a:t>
            </a:r>
          </a:p>
          <a:p>
            <a:r>
              <a:rPr lang="en-US" altLang="zh-CN" sz="1500" dirty="0"/>
              <a:t>O(n!)</a:t>
            </a:r>
            <a:r>
              <a:rPr lang="en-US" altLang="zh-CN" sz="1500" dirty="0" err="1"/>
              <a:t>的算法数据范围n</a:t>
            </a:r>
            <a:r>
              <a:rPr lang="en-US" altLang="zh-CN" sz="1500" dirty="0"/>
              <a:t> &lt; </a:t>
            </a:r>
            <a:r>
              <a:rPr lang="en-US" altLang="zh-CN" sz="1500"/>
              <a:t>11。</a:t>
            </a:r>
            <a:endParaRPr lang="en-US" altLang="zh-CN" sz="1500" dirty="0"/>
          </a:p>
        </p:txBody>
      </p:sp>
    </p:spTree>
    <p:extLst>
      <p:ext uri="{BB962C8B-B14F-4D97-AF65-F5344CB8AC3E}">
        <p14:creationId xmlns:p14="http://schemas.microsoft.com/office/powerpoint/2010/main" val="197870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6E867-3A85-4714-9AC2-EB38DC08BEE9}"/>
              </a:ext>
            </a:extLst>
          </p:cNvPr>
          <p:cNvSpPr>
            <a:spLocks noGrp="1"/>
          </p:cNvSpPr>
          <p:nvPr>
            <p:ph type="title"/>
          </p:nvPr>
        </p:nvSpPr>
        <p:spPr/>
        <p:txBody>
          <a:bodyPr/>
          <a:lstStyle/>
          <a:p>
            <a:r>
              <a:rPr lang="en-US" altLang="zh-CN" dirty="0"/>
              <a:t>Tips</a:t>
            </a:r>
            <a:endParaRPr lang="zh-CN" altLang="en-US" dirty="0"/>
          </a:p>
        </p:txBody>
      </p:sp>
      <p:sp>
        <p:nvSpPr>
          <p:cNvPr id="3" name="内容占位符 2">
            <a:extLst>
              <a:ext uri="{FF2B5EF4-FFF2-40B4-BE49-F238E27FC236}">
                <a16:creationId xmlns:a16="http://schemas.microsoft.com/office/drawing/2014/main" id="{2483E404-CC4A-4E27-9187-C190F8F78880}"/>
              </a:ext>
            </a:extLst>
          </p:cNvPr>
          <p:cNvSpPr>
            <a:spLocks noGrp="1"/>
          </p:cNvSpPr>
          <p:nvPr>
            <p:ph idx="1"/>
          </p:nvPr>
        </p:nvSpPr>
        <p:spPr>
          <a:xfrm>
            <a:off x="628650" y="1076255"/>
            <a:ext cx="7886700" cy="3897459"/>
          </a:xfrm>
        </p:spPr>
        <p:txBody>
          <a:bodyPr>
            <a:normAutofit/>
          </a:bodyPr>
          <a:lstStyle/>
          <a:p>
            <a:r>
              <a:rPr lang="en-US" altLang="zh-CN" dirty="0"/>
              <a:t>TLE</a:t>
            </a:r>
            <a:r>
              <a:rPr lang="zh-CN" altLang="en-US" dirty="0"/>
              <a:t>补充说明</a:t>
            </a:r>
            <a:endParaRPr lang="en-US" altLang="zh-CN" dirty="0"/>
          </a:p>
          <a:p>
            <a:r>
              <a:rPr lang="zh-CN" altLang="en-US" dirty="0"/>
              <a:t>对于一个能预处理的内容，我们尽量不要放在循环中每次重新运算一遍浪费时间。</a:t>
            </a:r>
            <a:endParaRPr lang="en-US" altLang="zh-CN" dirty="0"/>
          </a:p>
          <a:p>
            <a:endParaRPr lang="en-US" altLang="zh-CN" dirty="0"/>
          </a:p>
        </p:txBody>
      </p:sp>
      <p:pic>
        <p:nvPicPr>
          <p:cNvPr id="5" name="图片 4">
            <a:extLst>
              <a:ext uri="{FF2B5EF4-FFF2-40B4-BE49-F238E27FC236}">
                <a16:creationId xmlns:a16="http://schemas.microsoft.com/office/drawing/2014/main" id="{5E830B71-90A6-469A-A36C-9D39FF65121A}"/>
              </a:ext>
            </a:extLst>
          </p:cNvPr>
          <p:cNvPicPr>
            <a:picLocks noChangeAspect="1"/>
          </p:cNvPicPr>
          <p:nvPr/>
        </p:nvPicPr>
        <p:blipFill>
          <a:blip r:embed="rId3"/>
          <a:stretch>
            <a:fillRect/>
          </a:stretch>
        </p:blipFill>
        <p:spPr>
          <a:xfrm>
            <a:off x="628650" y="2263747"/>
            <a:ext cx="4857143" cy="2250000"/>
          </a:xfrm>
          <a:prstGeom prst="rect">
            <a:avLst/>
          </a:prstGeom>
        </p:spPr>
      </p:pic>
      <p:pic>
        <p:nvPicPr>
          <p:cNvPr id="7" name="图片 6">
            <a:extLst>
              <a:ext uri="{FF2B5EF4-FFF2-40B4-BE49-F238E27FC236}">
                <a16:creationId xmlns:a16="http://schemas.microsoft.com/office/drawing/2014/main" id="{F6AABA75-47D3-47E8-8D5A-93C13B9C99E6}"/>
              </a:ext>
            </a:extLst>
          </p:cNvPr>
          <p:cNvPicPr>
            <a:picLocks noChangeAspect="1"/>
          </p:cNvPicPr>
          <p:nvPr/>
        </p:nvPicPr>
        <p:blipFill>
          <a:blip r:embed="rId4"/>
          <a:stretch>
            <a:fillRect/>
          </a:stretch>
        </p:blipFill>
        <p:spPr>
          <a:xfrm>
            <a:off x="5657714" y="2228032"/>
            <a:ext cx="2685714" cy="2321429"/>
          </a:xfrm>
          <a:prstGeom prst="rect">
            <a:avLst/>
          </a:prstGeom>
        </p:spPr>
      </p:pic>
      <p:pic>
        <p:nvPicPr>
          <p:cNvPr id="6" name="图片 5">
            <a:extLst>
              <a:ext uri="{FF2B5EF4-FFF2-40B4-BE49-F238E27FC236}">
                <a16:creationId xmlns:a16="http://schemas.microsoft.com/office/drawing/2014/main" id="{2BFA0FC6-A0DA-4BFF-85AE-D00107615B5E}"/>
              </a:ext>
            </a:extLst>
          </p:cNvPr>
          <p:cNvPicPr>
            <a:picLocks noChangeAspect="1"/>
          </p:cNvPicPr>
          <p:nvPr/>
        </p:nvPicPr>
        <p:blipFill>
          <a:blip r:embed="rId5"/>
          <a:stretch>
            <a:fillRect/>
          </a:stretch>
        </p:blipFill>
        <p:spPr>
          <a:xfrm>
            <a:off x="5999036" y="3312712"/>
            <a:ext cx="2211048" cy="700861"/>
          </a:xfrm>
          <a:prstGeom prst="rect">
            <a:avLst/>
          </a:prstGeom>
        </p:spPr>
      </p:pic>
    </p:spTree>
    <p:extLst>
      <p:ext uri="{BB962C8B-B14F-4D97-AF65-F5344CB8AC3E}">
        <p14:creationId xmlns:p14="http://schemas.microsoft.com/office/powerpoint/2010/main" val="2991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96D3C0-794C-FE2F-85FA-8C10CA8CCB9F}"/>
              </a:ext>
            </a:extLst>
          </p:cNvPr>
          <p:cNvSpPr>
            <a:spLocks noGrp="1"/>
          </p:cNvSpPr>
          <p:nvPr>
            <p:ph type="title"/>
          </p:nvPr>
        </p:nvSpPr>
        <p:spPr/>
        <p:txBody>
          <a:bodyPr/>
          <a:lstStyle/>
          <a:p>
            <a:endParaRPr lang="zh-CN" altLang="en-US"/>
          </a:p>
        </p:txBody>
      </p:sp>
      <p:sp>
        <p:nvSpPr>
          <p:cNvPr id="7" name="文本框 6">
            <a:extLst>
              <a:ext uri="{FF2B5EF4-FFF2-40B4-BE49-F238E27FC236}">
                <a16:creationId xmlns:a16="http://schemas.microsoft.com/office/drawing/2014/main" id="{4096F981-DF63-D7B5-4403-3DF9207875BE}"/>
              </a:ext>
            </a:extLst>
          </p:cNvPr>
          <p:cNvSpPr txBox="1"/>
          <p:nvPr/>
        </p:nvSpPr>
        <p:spPr>
          <a:xfrm>
            <a:off x="628650" y="819150"/>
            <a:ext cx="4602480" cy="2862322"/>
          </a:xfrm>
          <a:prstGeom prst="rect">
            <a:avLst/>
          </a:prstGeom>
          <a:noFill/>
        </p:spPr>
        <p:txBody>
          <a:bodyPr wrap="square">
            <a:spAutoFit/>
          </a:bodyPr>
          <a:lstStyle/>
          <a:p>
            <a:r>
              <a:rPr lang="zh-CN" altLang="en-US" dirty="0"/>
              <a:t>输入过程不要乱写</a:t>
            </a:r>
            <a:r>
              <a:rPr lang="en-US" altLang="zh-CN" dirty="0"/>
              <a:t>break</a:t>
            </a:r>
            <a:r>
              <a:rPr lang="zh-CN" altLang="en-US" dirty="0"/>
              <a:t>：有些题目，可能读入一部分数据就可以求解出结果（例如</a:t>
            </a:r>
            <a:r>
              <a:rPr lang="en-US" altLang="zh-CN" dirty="0"/>
              <a:t>E3</a:t>
            </a:r>
            <a:r>
              <a:rPr lang="zh-CN" altLang="en-US" dirty="0"/>
              <a:t>的</a:t>
            </a:r>
            <a:r>
              <a:rPr lang="en-US" altLang="zh-CN" dirty="0"/>
              <a:t>G</a:t>
            </a:r>
            <a:r>
              <a:rPr lang="zh-CN" altLang="en-US" dirty="0"/>
              <a:t>题与</a:t>
            </a:r>
            <a:r>
              <a:rPr lang="en-US" altLang="zh-CN" dirty="0"/>
              <a:t>R</a:t>
            </a:r>
            <a:r>
              <a:rPr lang="zh-CN" altLang="en-US" dirty="0"/>
              <a:t>的</a:t>
            </a:r>
            <a:r>
              <a:rPr lang="en-US" altLang="zh-CN" dirty="0"/>
              <a:t>I</a:t>
            </a:r>
            <a:r>
              <a:rPr lang="zh-CN" altLang="en-US" dirty="0"/>
              <a:t>题）。但是，这些题如果是多组数据输入的话，提前</a:t>
            </a:r>
            <a:r>
              <a:rPr lang="en-US" altLang="zh-CN" dirty="0"/>
              <a:t>break</a:t>
            </a:r>
            <a:r>
              <a:rPr lang="zh-CN" altLang="en-US" dirty="0"/>
              <a:t>可能会让两组数据相互干扰，影响结果；或者读进去了过大的数，导致循环的次数大于后面的数据个数，造成死循环或者数组越界。这种情况一定要判断自己是不是写了一些影响输入过程的</a:t>
            </a:r>
            <a:r>
              <a:rPr lang="en-US" altLang="zh-CN" dirty="0"/>
              <a:t>break</a:t>
            </a:r>
            <a:r>
              <a:rPr lang="zh-CN" altLang="en-US" dirty="0"/>
              <a:t>，如果拿不准，直接把所有数据读完即可，不要过早跳出。</a:t>
            </a:r>
          </a:p>
        </p:txBody>
      </p:sp>
    </p:spTree>
    <p:extLst>
      <p:ext uri="{BB962C8B-B14F-4D97-AF65-F5344CB8AC3E}">
        <p14:creationId xmlns:p14="http://schemas.microsoft.com/office/powerpoint/2010/main" val="14242382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2ABB283-DB2A-E0F6-1AB8-D1654E7A9D76}"/>
              </a:ext>
            </a:extLst>
          </p:cNvPr>
          <p:cNvSpPr>
            <a:spLocks noGrp="1"/>
          </p:cNvSpPr>
          <p:nvPr>
            <p:ph type="title"/>
          </p:nvPr>
        </p:nvSpPr>
        <p:spPr/>
        <p:txBody>
          <a:bodyPr/>
          <a:lstStyle/>
          <a:p>
            <a:endParaRPr lang="zh-CN" altLang="en-US"/>
          </a:p>
        </p:txBody>
      </p:sp>
      <p:sp>
        <p:nvSpPr>
          <p:cNvPr id="7" name="文本框 6">
            <a:extLst>
              <a:ext uri="{FF2B5EF4-FFF2-40B4-BE49-F238E27FC236}">
                <a16:creationId xmlns:a16="http://schemas.microsoft.com/office/drawing/2014/main" id="{A360BEB6-0677-79F3-337B-5E2BD85828A9}"/>
              </a:ext>
            </a:extLst>
          </p:cNvPr>
          <p:cNvSpPr txBox="1"/>
          <p:nvPr/>
        </p:nvSpPr>
        <p:spPr>
          <a:xfrm>
            <a:off x="628650" y="895350"/>
            <a:ext cx="4602480" cy="1200329"/>
          </a:xfrm>
          <a:prstGeom prst="rect">
            <a:avLst/>
          </a:prstGeom>
          <a:noFill/>
        </p:spPr>
        <p:txBody>
          <a:bodyPr wrap="square">
            <a:spAutoFit/>
          </a:bodyPr>
          <a:lstStyle/>
          <a:p>
            <a:r>
              <a:rPr lang="zh-CN" altLang="en-US" dirty="0"/>
              <a:t>关于 </a:t>
            </a:r>
            <a:r>
              <a:rPr lang="en-US" altLang="zh-CN" dirty="0" err="1"/>
              <a:t>strlen</a:t>
            </a:r>
            <a:r>
              <a:rPr lang="en-US" altLang="zh-CN" dirty="0"/>
              <a:t> </a:t>
            </a:r>
            <a:r>
              <a:rPr lang="zh-CN" altLang="en-US" dirty="0"/>
              <a:t>不要放在</a:t>
            </a:r>
            <a:r>
              <a:rPr lang="en-US" altLang="zh-CN" dirty="0"/>
              <a:t>for</a:t>
            </a:r>
            <a:r>
              <a:rPr lang="zh-CN" altLang="en-US" dirty="0"/>
              <a:t>的括号里：</a:t>
            </a:r>
            <a:endParaRPr lang="en-US" altLang="zh-CN" dirty="0"/>
          </a:p>
          <a:p>
            <a:r>
              <a:rPr lang="en-US" altLang="zh-CN" dirty="0"/>
              <a:t>1</a:t>
            </a:r>
            <a:r>
              <a:rPr lang="zh-CN" altLang="en-US" dirty="0"/>
              <a:t>、浪费时间，每循环一次，</a:t>
            </a:r>
            <a:r>
              <a:rPr lang="en-US" altLang="zh-CN" dirty="0" err="1"/>
              <a:t>strlen</a:t>
            </a:r>
            <a:r>
              <a:rPr lang="zh-CN" altLang="en-US" dirty="0"/>
              <a:t>运行一次</a:t>
            </a:r>
            <a:endParaRPr lang="en-US" altLang="zh-CN" dirty="0"/>
          </a:p>
          <a:p>
            <a:r>
              <a:rPr lang="en-US" altLang="zh-CN" dirty="0"/>
              <a:t>2</a:t>
            </a:r>
            <a:r>
              <a:rPr lang="zh-CN" altLang="en-US" dirty="0"/>
              <a:t>、我运行的时候，如果我赋了一个</a:t>
            </a:r>
            <a:r>
              <a:rPr lang="en-US" altLang="zh-CN" dirty="0"/>
              <a:t>’\0’</a:t>
            </a:r>
            <a:r>
              <a:rPr lang="zh-CN" altLang="en-US" dirty="0"/>
              <a:t>，上限就被改变了：</a:t>
            </a:r>
            <a:endParaRPr lang="en-US" altLang="zh-CN" dirty="0"/>
          </a:p>
        </p:txBody>
      </p:sp>
      <p:pic>
        <p:nvPicPr>
          <p:cNvPr id="3" name="图片 2">
            <a:extLst>
              <a:ext uri="{FF2B5EF4-FFF2-40B4-BE49-F238E27FC236}">
                <a16:creationId xmlns:a16="http://schemas.microsoft.com/office/drawing/2014/main" id="{AA8571A0-38D5-6428-C7C7-524E78E0AC9C}"/>
              </a:ext>
            </a:extLst>
          </p:cNvPr>
          <p:cNvPicPr>
            <a:picLocks noChangeAspect="1"/>
          </p:cNvPicPr>
          <p:nvPr/>
        </p:nvPicPr>
        <p:blipFill>
          <a:blip r:embed="rId2"/>
          <a:stretch>
            <a:fillRect/>
          </a:stretch>
        </p:blipFill>
        <p:spPr>
          <a:xfrm>
            <a:off x="685800" y="2095679"/>
            <a:ext cx="6292474" cy="1352588"/>
          </a:xfrm>
          <a:prstGeom prst="rect">
            <a:avLst/>
          </a:prstGeom>
        </p:spPr>
      </p:pic>
      <p:sp>
        <p:nvSpPr>
          <p:cNvPr id="4" name="文本框 3">
            <a:extLst>
              <a:ext uri="{FF2B5EF4-FFF2-40B4-BE49-F238E27FC236}">
                <a16:creationId xmlns:a16="http://schemas.microsoft.com/office/drawing/2014/main" id="{C65A9EB6-D103-352B-10D6-91B68985DF53}"/>
              </a:ext>
            </a:extLst>
          </p:cNvPr>
          <p:cNvSpPr txBox="1"/>
          <p:nvPr/>
        </p:nvSpPr>
        <p:spPr>
          <a:xfrm>
            <a:off x="838200" y="3790950"/>
            <a:ext cx="6773008" cy="707886"/>
          </a:xfrm>
          <a:prstGeom prst="rect">
            <a:avLst/>
          </a:prstGeom>
          <a:noFill/>
        </p:spPr>
        <p:txBody>
          <a:bodyPr wrap="none" rtlCol="0">
            <a:spAutoFit/>
          </a:bodyPr>
          <a:lstStyle/>
          <a:p>
            <a:r>
              <a:rPr lang="en-US" altLang="zh-CN" sz="2000" dirty="0" err="1"/>
              <a:t>strlen</a:t>
            </a:r>
            <a:r>
              <a:rPr lang="zh-CN" altLang="en-US" sz="2000" dirty="0"/>
              <a:t>以</a:t>
            </a:r>
            <a:r>
              <a:rPr lang="en-US" altLang="zh-CN" sz="2000" dirty="0"/>
              <a:t>’\0’</a:t>
            </a:r>
            <a:r>
              <a:rPr lang="zh-CN" altLang="en-US" sz="2000" dirty="0"/>
              <a:t>为终止符，只要我的字符串出现了</a:t>
            </a:r>
            <a:r>
              <a:rPr lang="en-US" altLang="zh-CN" sz="2000" dirty="0"/>
              <a:t>’\0’</a:t>
            </a:r>
            <a:r>
              <a:rPr lang="zh-CN" altLang="en-US" sz="2000" dirty="0"/>
              <a:t>，</a:t>
            </a:r>
            <a:endParaRPr lang="en-US" altLang="zh-CN" sz="2000" dirty="0"/>
          </a:p>
          <a:p>
            <a:r>
              <a:rPr lang="zh-CN" altLang="en-US" sz="2000" dirty="0"/>
              <a:t>不论后面还有多少东西，字符串的长度就到</a:t>
            </a:r>
            <a:r>
              <a:rPr lang="en-US" altLang="zh-CN" sz="2000" dirty="0"/>
              <a:t>’\0’</a:t>
            </a:r>
            <a:r>
              <a:rPr lang="zh-CN" altLang="en-US" sz="2000" dirty="0"/>
              <a:t>为止。</a:t>
            </a:r>
          </a:p>
        </p:txBody>
      </p:sp>
    </p:spTree>
    <p:extLst>
      <p:ext uri="{BB962C8B-B14F-4D97-AF65-F5344CB8AC3E}">
        <p14:creationId xmlns:p14="http://schemas.microsoft.com/office/powerpoint/2010/main" val="16483996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A6045-2D18-4BAC-BF87-A0FC2D8C87BF}"/>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0303068A-7E79-4456-B2DD-87E9331C3F14}"/>
              </a:ext>
            </a:extLst>
          </p:cNvPr>
          <p:cNvSpPr>
            <a:spLocks noGrp="1"/>
          </p:cNvSpPr>
          <p:nvPr>
            <p:ph idx="1"/>
          </p:nvPr>
        </p:nvSpPr>
        <p:spPr>
          <a:xfrm>
            <a:off x="628650" y="1369219"/>
            <a:ext cx="7886700" cy="1773476"/>
          </a:xfrm>
        </p:spPr>
        <p:txBody>
          <a:bodyPr>
            <a:normAutofit/>
          </a:bodyPr>
          <a:lstStyle/>
          <a:p>
            <a:r>
              <a:rPr lang="zh-CN" altLang="en-US" sz="1800" dirty="0"/>
              <a:t>中⽂符号：中⽂括号、中⽂引号、中⽂分号等都是错误的；建议将键盘锁定为英⽂输⼊法（在输入法选项中添加</a:t>
            </a:r>
            <a:r>
              <a:rPr lang="en-US" altLang="zh-CN" sz="1800" dirty="0"/>
              <a:t>ENG</a:t>
            </a:r>
            <a:r>
              <a:rPr lang="zh-CN" altLang="en-US" sz="1800" dirty="0"/>
              <a:t>选项）。注意编译器报错！</a:t>
            </a:r>
            <a:endParaRPr lang="en-US" altLang="zh-CN" sz="1800" dirty="0"/>
          </a:p>
          <a:p>
            <a:r>
              <a:rPr lang="zh-CN" altLang="en-US" sz="1800" dirty="0"/>
              <a:t>运算优先级</a:t>
            </a:r>
          </a:p>
        </p:txBody>
      </p:sp>
      <p:pic>
        <p:nvPicPr>
          <p:cNvPr id="5" name="图片 4">
            <a:extLst>
              <a:ext uri="{FF2B5EF4-FFF2-40B4-BE49-F238E27FC236}">
                <a16:creationId xmlns:a16="http://schemas.microsoft.com/office/drawing/2014/main" id="{482B7A52-3ED2-4C18-B879-FB4B168E8A04}"/>
              </a:ext>
            </a:extLst>
          </p:cNvPr>
          <p:cNvPicPr>
            <a:picLocks noChangeAspect="1"/>
          </p:cNvPicPr>
          <p:nvPr/>
        </p:nvPicPr>
        <p:blipFill>
          <a:blip r:embed="rId2"/>
          <a:stretch>
            <a:fillRect/>
          </a:stretch>
        </p:blipFill>
        <p:spPr>
          <a:xfrm>
            <a:off x="2215773" y="1899605"/>
            <a:ext cx="5380458" cy="1189825"/>
          </a:xfrm>
          <a:prstGeom prst="rect">
            <a:avLst/>
          </a:prstGeom>
        </p:spPr>
      </p:pic>
      <p:sp>
        <p:nvSpPr>
          <p:cNvPr id="6" name="内容占位符 2">
            <a:extLst>
              <a:ext uri="{FF2B5EF4-FFF2-40B4-BE49-F238E27FC236}">
                <a16:creationId xmlns:a16="http://schemas.microsoft.com/office/drawing/2014/main" id="{B67B553E-5255-45B7-8E6C-2F4E9F08D3C6}"/>
              </a:ext>
            </a:extLst>
          </p:cNvPr>
          <p:cNvSpPr txBox="1">
            <a:spLocks/>
          </p:cNvSpPr>
          <p:nvPr/>
        </p:nvSpPr>
        <p:spPr>
          <a:xfrm>
            <a:off x="805649" y="4112535"/>
            <a:ext cx="7264708" cy="69484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1800" dirty="0">
                <a:solidFill>
                  <a:prstClr val="black"/>
                </a:solidFill>
                <a:latin typeface="等线" panose="020F0502020204030204"/>
                <a:ea typeface="等线" panose="02010600030101010101" pitchFamily="2" charset="-122"/>
              </a:rPr>
              <a:t>对于不确定的运算优先级，建议都打上括号。</a:t>
            </a:r>
          </a:p>
        </p:txBody>
      </p:sp>
      <p:sp>
        <p:nvSpPr>
          <p:cNvPr id="7" name="文本框 6">
            <a:extLst>
              <a:ext uri="{FF2B5EF4-FFF2-40B4-BE49-F238E27FC236}">
                <a16:creationId xmlns:a16="http://schemas.microsoft.com/office/drawing/2014/main" id="{0E33A405-02DF-44E2-BE9E-0C1A3BD5E8AF}"/>
              </a:ext>
            </a:extLst>
          </p:cNvPr>
          <p:cNvSpPr txBox="1"/>
          <p:nvPr/>
        </p:nvSpPr>
        <p:spPr>
          <a:xfrm>
            <a:off x="805649" y="3186244"/>
            <a:ext cx="3355759" cy="341632"/>
          </a:xfrm>
          <a:prstGeom prst="rect">
            <a:avLst/>
          </a:prstGeom>
          <a:noFill/>
        </p:spPr>
        <p:txBody>
          <a:bodyPr wrap="square" rtlCol="0">
            <a:spAutoFit/>
          </a:bodyPr>
          <a:lstStyle/>
          <a:p>
            <a:pPr defTabSz="685800">
              <a:lnSpc>
                <a:spcPct val="90000"/>
              </a:lnSpc>
              <a:spcBef>
                <a:spcPts val="750"/>
              </a:spcBef>
            </a:pPr>
            <a:r>
              <a:rPr lang="zh-CN" altLang="en-US" dirty="0">
                <a:solidFill>
                  <a:prstClr val="black"/>
                </a:solidFill>
                <a:latin typeface="等线" panose="020F0502020204030204"/>
                <a:ea typeface="等线" panose="02010600030101010101" pitchFamily="2" charset="-122"/>
              </a:rPr>
              <a:t>有同学喜欢用</a:t>
            </a:r>
            <a:r>
              <a:rPr lang="en-US" altLang="zh-CN" dirty="0">
                <a:solidFill>
                  <a:prstClr val="black"/>
                </a:solidFill>
                <a:latin typeface="等线" panose="020F0502020204030204"/>
                <a:ea typeface="等线" panose="02010600030101010101" pitchFamily="2" charset="-122"/>
              </a:rPr>
              <a:t>define</a:t>
            </a:r>
            <a:r>
              <a:rPr lang="zh-CN" altLang="en-US" dirty="0">
                <a:solidFill>
                  <a:prstClr val="black"/>
                </a:solidFill>
                <a:latin typeface="等线" panose="020F0502020204030204"/>
                <a:ea typeface="等线" panose="02010600030101010101" pitchFamily="2" charset="-122"/>
              </a:rPr>
              <a:t>来省事：</a:t>
            </a:r>
          </a:p>
        </p:txBody>
      </p:sp>
      <p:pic>
        <p:nvPicPr>
          <p:cNvPr id="9" name="图片 8">
            <a:extLst>
              <a:ext uri="{FF2B5EF4-FFF2-40B4-BE49-F238E27FC236}">
                <a16:creationId xmlns:a16="http://schemas.microsoft.com/office/drawing/2014/main" id="{D9F4E246-F6DD-41C6-BC81-445F6F70A275}"/>
              </a:ext>
            </a:extLst>
          </p:cNvPr>
          <p:cNvPicPr>
            <a:picLocks noChangeAspect="1"/>
          </p:cNvPicPr>
          <p:nvPr/>
        </p:nvPicPr>
        <p:blipFill>
          <a:blip r:embed="rId3"/>
          <a:stretch>
            <a:fillRect/>
          </a:stretch>
        </p:blipFill>
        <p:spPr>
          <a:xfrm>
            <a:off x="3687826" y="3243898"/>
            <a:ext cx="4570994" cy="810983"/>
          </a:xfrm>
          <a:prstGeom prst="rect">
            <a:avLst/>
          </a:prstGeom>
        </p:spPr>
      </p:pic>
    </p:spTree>
    <p:extLst>
      <p:ext uri="{BB962C8B-B14F-4D97-AF65-F5344CB8AC3E}">
        <p14:creationId xmlns:p14="http://schemas.microsoft.com/office/powerpoint/2010/main" val="1775291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14668-D4FF-4FA5-9517-B93E65A7B1DD}"/>
              </a:ext>
            </a:extLst>
          </p:cNvPr>
          <p:cNvSpPr>
            <a:spLocks noGrp="1"/>
          </p:cNvSpPr>
          <p:nvPr>
            <p:ph type="title"/>
          </p:nvPr>
        </p:nvSpPr>
        <p:spPr/>
        <p:txBody>
          <a:bodyPr/>
          <a:lstStyle/>
          <a:p>
            <a:r>
              <a:rPr lang="zh-CN" altLang="en-US" b="1" dirty="0"/>
              <a:t>经典题评讲</a:t>
            </a:r>
            <a:endParaRPr lang="zh-CN" altLang="en-US" dirty="0"/>
          </a:p>
        </p:txBody>
      </p:sp>
      <p:sp>
        <p:nvSpPr>
          <p:cNvPr id="4" name="文本框 3">
            <a:extLst>
              <a:ext uri="{FF2B5EF4-FFF2-40B4-BE49-F238E27FC236}">
                <a16:creationId xmlns:a16="http://schemas.microsoft.com/office/drawing/2014/main" id="{0B95C4BF-2569-48B6-B32B-EE787AC664FD}"/>
              </a:ext>
            </a:extLst>
          </p:cNvPr>
          <p:cNvSpPr txBox="1"/>
          <p:nvPr/>
        </p:nvSpPr>
        <p:spPr>
          <a:xfrm>
            <a:off x="628650" y="1076425"/>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E8-A</a:t>
            </a:r>
            <a:r>
              <a:rPr lang="zh-CN" altLang="en-US" sz="2100" dirty="0">
                <a:solidFill>
                  <a:prstClr val="black"/>
                </a:solidFill>
                <a:latin typeface="等线" panose="020F0502020204030204"/>
                <a:ea typeface="等线" panose="02010600030101010101" pitchFamily="2" charset="-122"/>
              </a:rPr>
              <a:t>：循环</a:t>
            </a:r>
          </a:p>
        </p:txBody>
      </p:sp>
      <p:pic>
        <p:nvPicPr>
          <p:cNvPr id="8" name="内容占位符 7">
            <a:extLst>
              <a:ext uri="{FF2B5EF4-FFF2-40B4-BE49-F238E27FC236}">
                <a16:creationId xmlns:a16="http://schemas.microsoft.com/office/drawing/2014/main" id="{CC994BB4-BB40-8A65-2CD6-78BE7611E4C3}"/>
              </a:ext>
            </a:extLst>
          </p:cNvPr>
          <p:cNvPicPr>
            <a:picLocks noGrp="1" noChangeAspect="1"/>
          </p:cNvPicPr>
          <p:nvPr>
            <p:ph idx="1"/>
          </p:nvPr>
        </p:nvPicPr>
        <p:blipFill>
          <a:blip r:embed="rId2"/>
          <a:stretch>
            <a:fillRect/>
          </a:stretch>
        </p:blipFill>
        <p:spPr>
          <a:xfrm>
            <a:off x="228600" y="1459607"/>
            <a:ext cx="4802446" cy="3262312"/>
          </a:xfrm>
        </p:spPr>
      </p:pic>
      <p:pic>
        <p:nvPicPr>
          <p:cNvPr id="10" name="图片 9">
            <a:extLst>
              <a:ext uri="{FF2B5EF4-FFF2-40B4-BE49-F238E27FC236}">
                <a16:creationId xmlns:a16="http://schemas.microsoft.com/office/drawing/2014/main" id="{06B162EB-DE49-7301-1B9E-EC1FB1FF68D4}"/>
              </a:ext>
            </a:extLst>
          </p:cNvPr>
          <p:cNvPicPr>
            <a:picLocks noChangeAspect="1"/>
          </p:cNvPicPr>
          <p:nvPr/>
        </p:nvPicPr>
        <p:blipFill rotWithShape="1">
          <a:blip r:embed="rId3"/>
          <a:srcRect r="9504"/>
          <a:stretch/>
        </p:blipFill>
        <p:spPr>
          <a:xfrm>
            <a:off x="4112953" y="742950"/>
            <a:ext cx="4954847" cy="3978969"/>
          </a:xfrm>
          <a:prstGeom prst="rect">
            <a:avLst/>
          </a:prstGeom>
        </p:spPr>
      </p:pic>
    </p:spTree>
    <p:extLst>
      <p:ext uri="{BB962C8B-B14F-4D97-AF65-F5344CB8AC3E}">
        <p14:creationId xmlns:p14="http://schemas.microsoft.com/office/powerpoint/2010/main" val="409183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90D6D-BC01-434A-9EBB-58DCF199674A}"/>
              </a:ext>
            </a:extLst>
          </p:cNvPr>
          <p:cNvSpPr>
            <a:spLocks noGrp="1"/>
          </p:cNvSpPr>
          <p:nvPr>
            <p:ph type="title"/>
          </p:nvPr>
        </p:nvSpPr>
        <p:spPr>
          <a:xfrm>
            <a:off x="419100" y="282178"/>
            <a:ext cx="7886700" cy="994172"/>
          </a:xfrm>
        </p:spPr>
        <p:txBody>
          <a:bodyPr/>
          <a:lstStyle/>
          <a:p>
            <a:r>
              <a:rPr lang="zh-CN" altLang="en-US" b="1" dirty="0"/>
              <a:t>经典题评讲</a:t>
            </a:r>
            <a:endParaRPr lang="zh-CN" altLang="en-US" dirty="0"/>
          </a:p>
        </p:txBody>
      </p:sp>
      <p:sp>
        <p:nvSpPr>
          <p:cNvPr id="7" name="文本框 6">
            <a:extLst>
              <a:ext uri="{FF2B5EF4-FFF2-40B4-BE49-F238E27FC236}">
                <a16:creationId xmlns:a16="http://schemas.microsoft.com/office/drawing/2014/main" id="{9F45BC49-6C6C-44CC-8E3D-1AE9D486C0AB}"/>
              </a:ext>
            </a:extLst>
          </p:cNvPr>
          <p:cNvSpPr txBox="1"/>
          <p:nvPr/>
        </p:nvSpPr>
        <p:spPr>
          <a:xfrm>
            <a:off x="304800" y="1274168"/>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C8-D</a:t>
            </a:r>
            <a:r>
              <a:rPr lang="zh-CN" altLang="en-US" sz="2100" dirty="0">
                <a:solidFill>
                  <a:prstClr val="black"/>
                </a:solidFill>
                <a:latin typeface="等线" panose="020F0502020204030204"/>
                <a:ea typeface="等线" panose="02010600030101010101" pitchFamily="2" charset="-122"/>
              </a:rPr>
              <a:t>：结构化编程</a:t>
            </a:r>
          </a:p>
        </p:txBody>
      </p:sp>
      <p:pic>
        <p:nvPicPr>
          <p:cNvPr id="8" name="内容占位符 7">
            <a:extLst>
              <a:ext uri="{FF2B5EF4-FFF2-40B4-BE49-F238E27FC236}">
                <a16:creationId xmlns:a16="http://schemas.microsoft.com/office/drawing/2014/main" id="{F1EDA9AA-73E3-BC80-647B-967FDC8C8525}"/>
              </a:ext>
            </a:extLst>
          </p:cNvPr>
          <p:cNvPicPr>
            <a:picLocks noGrp="1" noChangeAspect="1"/>
          </p:cNvPicPr>
          <p:nvPr>
            <p:ph idx="1"/>
          </p:nvPr>
        </p:nvPicPr>
        <p:blipFill>
          <a:blip r:embed="rId2"/>
          <a:stretch>
            <a:fillRect/>
          </a:stretch>
        </p:blipFill>
        <p:spPr>
          <a:xfrm>
            <a:off x="2667000" y="361950"/>
            <a:ext cx="6256474" cy="4305531"/>
          </a:xfrm>
        </p:spPr>
      </p:pic>
    </p:spTree>
    <p:extLst>
      <p:ext uri="{BB962C8B-B14F-4D97-AF65-F5344CB8AC3E}">
        <p14:creationId xmlns:p14="http://schemas.microsoft.com/office/powerpoint/2010/main" val="1084566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14668-D4FF-4FA5-9517-B93E65A7B1DD}"/>
              </a:ext>
            </a:extLst>
          </p:cNvPr>
          <p:cNvSpPr>
            <a:spLocks noGrp="1"/>
          </p:cNvSpPr>
          <p:nvPr>
            <p:ph type="title"/>
          </p:nvPr>
        </p:nvSpPr>
        <p:spPr/>
        <p:txBody>
          <a:bodyPr/>
          <a:lstStyle/>
          <a:p>
            <a:r>
              <a:rPr lang="zh-CN" altLang="en-US" b="1" dirty="0"/>
              <a:t>经典题评讲</a:t>
            </a:r>
            <a:endParaRPr lang="zh-CN" altLang="en-US" dirty="0"/>
          </a:p>
        </p:txBody>
      </p:sp>
      <p:sp>
        <p:nvSpPr>
          <p:cNvPr id="4" name="文本框 3">
            <a:extLst>
              <a:ext uri="{FF2B5EF4-FFF2-40B4-BE49-F238E27FC236}">
                <a16:creationId xmlns:a16="http://schemas.microsoft.com/office/drawing/2014/main" id="{0B95C4BF-2569-48B6-B32B-EE787AC664FD}"/>
              </a:ext>
            </a:extLst>
          </p:cNvPr>
          <p:cNvSpPr txBox="1"/>
          <p:nvPr/>
        </p:nvSpPr>
        <p:spPr>
          <a:xfrm>
            <a:off x="533400" y="1076425"/>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C8-C</a:t>
            </a:r>
            <a:r>
              <a:rPr lang="zh-CN" altLang="en-US" sz="2100" dirty="0">
                <a:solidFill>
                  <a:prstClr val="black"/>
                </a:solidFill>
                <a:latin typeface="等线" panose="020F0502020204030204"/>
                <a:ea typeface="等线" panose="02010600030101010101" pitchFamily="2" charset="-122"/>
              </a:rPr>
              <a:t>：</a:t>
            </a:r>
            <a:r>
              <a:rPr lang="en-US" altLang="zh-CN" sz="2100" dirty="0" err="1">
                <a:solidFill>
                  <a:prstClr val="black"/>
                </a:solidFill>
                <a:latin typeface="等线" panose="020F0502020204030204"/>
                <a:ea typeface="等线" panose="02010600030101010101" pitchFamily="2" charset="-122"/>
              </a:rPr>
              <a:t>sprintf</a:t>
            </a:r>
            <a:endParaRPr lang="zh-CN" altLang="en-US" sz="2100" dirty="0">
              <a:solidFill>
                <a:prstClr val="black"/>
              </a:solidFill>
              <a:latin typeface="等线" panose="020F0502020204030204"/>
              <a:ea typeface="等线" panose="02010600030101010101" pitchFamily="2" charset="-122"/>
            </a:endParaRPr>
          </a:p>
        </p:txBody>
      </p:sp>
      <p:pic>
        <p:nvPicPr>
          <p:cNvPr id="7" name="内容占位符 6">
            <a:extLst>
              <a:ext uri="{FF2B5EF4-FFF2-40B4-BE49-F238E27FC236}">
                <a16:creationId xmlns:a16="http://schemas.microsoft.com/office/drawing/2014/main" id="{41B7BADC-1B22-84E2-E9DF-D6789C6F3B77}"/>
              </a:ext>
            </a:extLst>
          </p:cNvPr>
          <p:cNvPicPr>
            <a:picLocks noGrp="1" noChangeAspect="1"/>
          </p:cNvPicPr>
          <p:nvPr>
            <p:ph idx="1"/>
          </p:nvPr>
        </p:nvPicPr>
        <p:blipFill>
          <a:blip r:embed="rId2"/>
          <a:stretch>
            <a:fillRect/>
          </a:stretch>
        </p:blipFill>
        <p:spPr>
          <a:xfrm>
            <a:off x="2438400" y="1076425"/>
            <a:ext cx="5998718" cy="3660775"/>
          </a:xfrm>
        </p:spPr>
      </p:pic>
    </p:spTree>
    <p:extLst>
      <p:ext uri="{BB962C8B-B14F-4D97-AF65-F5344CB8AC3E}">
        <p14:creationId xmlns:p14="http://schemas.microsoft.com/office/powerpoint/2010/main" val="250610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14668-D4FF-4FA5-9517-B93E65A7B1DD}"/>
              </a:ext>
            </a:extLst>
          </p:cNvPr>
          <p:cNvSpPr>
            <a:spLocks noGrp="1"/>
          </p:cNvSpPr>
          <p:nvPr>
            <p:ph type="title"/>
          </p:nvPr>
        </p:nvSpPr>
        <p:spPr>
          <a:xfrm>
            <a:off x="585148" y="164875"/>
            <a:ext cx="7886700" cy="994172"/>
          </a:xfrm>
        </p:spPr>
        <p:txBody>
          <a:bodyPr/>
          <a:lstStyle/>
          <a:p>
            <a:r>
              <a:rPr lang="zh-CN" altLang="en-US" b="1" dirty="0"/>
              <a:t>经典题评讲</a:t>
            </a:r>
            <a:endParaRPr lang="zh-CN" altLang="en-US" dirty="0"/>
          </a:p>
        </p:txBody>
      </p:sp>
      <p:sp>
        <p:nvSpPr>
          <p:cNvPr id="4" name="文本框 3">
            <a:extLst>
              <a:ext uri="{FF2B5EF4-FFF2-40B4-BE49-F238E27FC236}">
                <a16:creationId xmlns:a16="http://schemas.microsoft.com/office/drawing/2014/main" id="{0B95C4BF-2569-48B6-B32B-EE787AC664FD}"/>
              </a:ext>
            </a:extLst>
          </p:cNvPr>
          <p:cNvSpPr txBox="1"/>
          <p:nvPr/>
        </p:nvSpPr>
        <p:spPr>
          <a:xfrm>
            <a:off x="3505200" y="387748"/>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C7-F</a:t>
            </a:r>
            <a:r>
              <a:rPr lang="zh-CN" altLang="en-US" sz="2100" dirty="0">
                <a:solidFill>
                  <a:prstClr val="black"/>
                </a:solidFill>
                <a:latin typeface="等线" panose="020F0502020204030204"/>
                <a:ea typeface="等线" panose="02010600030101010101" pitchFamily="2" charset="-122"/>
              </a:rPr>
              <a:t>：二维数组，边界判断</a:t>
            </a:r>
          </a:p>
        </p:txBody>
      </p:sp>
      <p:pic>
        <p:nvPicPr>
          <p:cNvPr id="6" name="内容占位符 5">
            <a:extLst>
              <a:ext uri="{FF2B5EF4-FFF2-40B4-BE49-F238E27FC236}">
                <a16:creationId xmlns:a16="http://schemas.microsoft.com/office/drawing/2014/main" id="{ADCA8F4C-1DFF-34CC-601E-3ADFDE0DF51B}"/>
              </a:ext>
            </a:extLst>
          </p:cNvPr>
          <p:cNvPicPr>
            <a:picLocks noGrp="1" noChangeAspect="1"/>
          </p:cNvPicPr>
          <p:nvPr>
            <p:ph idx="1"/>
          </p:nvPr>
        </p:nvPicPr>
        <p:blipFill>
          <a:blip r:embed="rId2"/>
          <a:stretch>
            <a:fillRect/>
          </a:stretch>
        </p:blipFill>
        <p:spPr>
          <a:xfrm>
            <a:off x="914400" y="884834"/>
            <a:ext cx="7543800" cy="4129332"/>
          </a:xfrm>
          <a:prstGeom prst="rect">
            <a:avLst/>
          </a:prstGeom>
        </p:spPr>
      </p:pic>
    </p:spTree>
    <p:extLst>
      <p:ext uri="{BB962C8B-B14F-4D97-AF65-F5344CB8AC3E}">
        <p14:creationId xmlns:p14="http://schemas.microsoft.com/office/powerpoint/2010/main" val="2435662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14668-D4FF-4FA5-9517-B93E65A7B1DD}"/>
              </a:ext>
            </a:extLst>
          </p:cNvPr>
          <p:cNvSpPr>
            <a:spLocks noGrp="1"/>
          </p:cNvSpPr>
          <p:nvPr>
            <p:ph type="title"/>
          </p:nvPr>
        </p:nvSpPr>
        <p:spPr>
          <a:xfrm>
            <a:off x="585148" y="164875"/>
            <a:ext cx="7886700" cy="994172"/>
          </a:xfrm>
        </p:spPr>
        <p:txBody>
          <a:bodyPr/>
          <a:lstStyle/>
          <a:p>
            <a:r>
              <a:rPr lang="zh-CN" altLang="en-US" b="1" dirty="0"/>
              <a:t>经典题评讲</a:t>
            </a:r>
            <a:endParaRPr lang="zh-CN" altLang="en-US" dirty="0"/>
          </a:p>
        </p:txBody>
      </p:sp>
      <p:sp>
        <p:nvSpPr>
          <p:cNvPr id="4" name="文本框 3">
            <a:extLst>
              <a:ext uri="{FF2B5EF4-FFF2-40B4-BE49-F238E27FC236}">
                <a16:creationId xmlns:a16="http://schemas.microsoft.com/office/drawing/2014/main" id="{0B95C4BF-2569-48B6-B32B-EE787AC664FD}"/>
              </a:ext>
            </a:extLst>
          </p:cNvPr>
          <p:cNvSpPr txBox="1"/>
          <p:nvPr/>
        </p:nvSpPr>
        <p:spPr>
          <a:xfrm>
            <a:off x="3505200" y="387748"/>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R-F</a:t>
            </a:r>
            <a:r>
              <a:rPr lang="zh-CN" altLang="en-US" sz="2100" dirty="0">
                <a:solidFill>
                  <a:prstClr val="black"/>
                </a:solidFill>
                <a:latin typeface="等线" panose="020F0502020204030204"/>
                <a:ea typeface="等线" panose="02010600030101010101" pitchFamily="2" charset="-122"/>
              </a:rPr>
              <a:t>：位运算</a:t>
            </a:r>
          </a:p>
        </p:txBody>
      </p:sp>
      <p:pic>
        <p:nvPicPr>
          <p:cNvPr id="8" name="内容占位符 7">
            <a:extLst>
              <a:ext uri="{FF2B5EF4-FFF2-40B4-BE49-F238E27FC236}">
                <a16:creationId xmlns:a16="http://schemas.microsoft.com/office/drawing/2014/main" id="{FC8CB272-0031-42F6-CF50-89BF858BC5CD}"/>
              </a:ext>
            </a:extLst>
          </p:cNvPr>
          <p:cNvPicPr>
            <a:picLocks noGrp="1" noChangeAspect="1"/>
          </p:cNvPicPr>
          <p:nvPr>
            <p:ph idx="1"/>
          </p:nvPr>
        </p:nvPicPr>
        <p:blipFill>
          <a:blip r:embed="rId2"/>
          <a:stretch>
            <a:fillRect/>
          </a:stretch>
        </p:blipFill>
        <p:spPr>
          <a:xfrm>
            <a:off x="1905000" y="895350"/>
            <a:ext cx="4648200" cy="4010075"/>
          </a:xfrm>
          <a:prstGeom prst="rect">
            <a:avLst/>
          </a:prstGeom>
        </p:spPr>
      </p:pic>
    </p:spTree>
    <p:extLst>
      <p:ext uri="{BB962C8B-B14F-4D97-AF65-F5344CB8AC3E}">
        <p14:creationId xmlns:p14="http://schemas.microsoft.com/office/powerpoint/2010/main" val="492623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E2069B-98C0-422D-9997-78394DE4801A}"/>
              </a:ext>
            </a:extLst>
          </p:cNvPr>
          <p:cNvSpPr/>
          <p:nvPr/>
        </p:nvSpPr>
        <p:spPr>
          <a:xfrm>
            <a:off x="3094679" y="1581150"/>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指针部分</a:t>
            </a:r>
          </a:p>
        </p:txBody>
      </p:sp>
    </p:spTree>
    <p:extLst>
      <p:ext uri="{BB962C8B-B14F-4D97-AF65-F5344CB8AC3E}">
        <p14:creationId xmlns:p14="http://schemas.microsoft.com/office/powerpoint/2010/main" val="4169119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C00E4-FC22-40AB-4735-DEDC59CE5886}"/>
              </a:ext>
            </a:extLst>
          </p:cNvPr>
          <p:cNvSpPr>
            <a:spLocks noGrp="1"/>
          </p:cNvSpPr>
          <p:nvPr>
            <p:ph type="title"/>
          </p:nvPr>
        </p:nvSpPr>
        <p:spPr>
          <a:xfrm>
            <a:off x="381000" y="133350"/>
            <a:ext cx="7886700" cy="397896"/>
          </a:xfrm>
        </p:spPr>
        <p:txBody>
          <a:bodyPr>
            <a:normAutofit fontScale="90000"/>
          </a:bodyPr>
          <a:lstStyle/>
          <a:p>
            <a:r>
              <a:rPr lang="zh-CN" altLang="en-US" dirty="0"/>
              <a:t>目录</a:t>
            </a:r>
          </a:p>
        </p:txBody>
      </p:sp>
      <p:sp>
        <p:nvSpPr>
          <p:cNvPr id="3" name="文本框 2">
            <a:extLst>
              <a:ext uri="{FF2B5EF4-FFF2-40B4-BE49-F238E27FC236}">
                <a16:creationId xmlns:a16="http://schemas.microsoft.com/office/drawing/2014/main" id="{6F030BE3-6B85-AD4E-C1BB-2A1D2EAB94B0}"/>
              </a:ext>
            </a:extLst>
          </p:cNvPr>
          <p:cNvSpPr txBox="1"/>
          <p:nvPr/>
        </p:nvSpPr>
        <p:spPr>
          <a:xfrm>
            <a:off x="533400" y="819150"/>
            <a:ext cx="3425938" cy="1754326"/>
          </a:xfrm>
          <a:prstGeom prst="rect">
            <a:avLst/>
          </a:prstGeom>
          <a:noFill/>
        </p:spPr>
        <p:txBody>
          <a:bodyPr wrap="none" rtlCol="0">
            <a:spAutoFit/>
          </a:bodyPr>
          <a:lstStyle/>
          <a:p>
            <a:r>
              <a:rPr lang="en-US" altLang="zh-CN" sz="3600" dirty="0"/>
              <a:t>0. </a:t>
            </a:r>
            <a:r>
              <a:rPr lang="zh-CN" altLang="en-US" sz="3600" dirty="0"/>
              <a:t>引言</a:t>
            </a:r>
            <a:endParaRPr lang="en-US" altLang="zh-CN" sz="3600" dirty="0"/>
          </a:p>
          <a:p>
            <a:r>
              <a:rPr lang="en-US" altLang="zh-CN" sz="3600" dirty="0"/>
              <a:t>1. </a:t>
            </a:r>
            <a:r>
              <a:rPr lang="zh-CN" altLang="en-US" sz="3600" dirty="0"/>
              <a:t>字符串与指针</a:t>
            </a:r>
            <a:endParaRPr lang="en-US" altLang="zh-CN" sz="3600" dirty="0"/>
          </a:p>
          <a:p>
            <a:r>
              <a:rPr lang="en-US" altLang="zh-CN" sz="3600" dirty="0"/>
              <a:t>2. qsort</a:t>
            </a:r>
            <a:r>
              <a:rPr lang="zh-CN" altLang="en-US" sz="3600" dirty="0"/>
              <a:t>与函数</a:t>
            </a:r>
            <a:endParaRPr lang="en-US" altLang="zh-CN" sz="3600" dirty="0"/>
          </a:p>
        </p:txBody>
      </p:sp>
    </p:spTree>
    <p:extLst>
      <p:ext uri="{BB962C8B-B14F-4D97-AF65-F5344CB8AC3E}">
        <p14:creationId xmlns:p14="http://schemas.microsoft.com/office/powerpoint/2010/main" val="12767745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1CDB8-ACE5-D7E9-1BB7-DE70A53C3348}"/>
              </a:ext>
            </a:extLst>
          </p:cNvPr>
          <p:cNvSpPr>
            <a:spLocks noGrp="1"/>
          </p:cNvSpPr>
          <p:nvPr>
            <p:ph type="title"/>
          </p:nvPr>
        </p:nvSpPr>
        <p:spPr>
          <a:xfrm>
            <a:off x="304800" y="133350"/>
            <a:ext cx="7886700" cy="397896"/>
          </a:xfrm>
        </p:spPr>
        <p:txBody>
          <a:bodyPr>
            <a:normAutofit fontScale="90000"/>
          </a:bodyPr>
          <a:lstStyle/>
          <a:p>
            <a:r>
              <a:rPr lang="en-US" altLang="zh-CN" dirty="0"/>
              <a:t>0. </a:t>
            </a:r>
            <a:r>
              <a:rPr lang="zh-CN" altLang="en-US" dirty="0"/>
              <a:t>引言：我们应该复习什么？</a:t>
            </a:r>
          </a:p>
        </p:txBody>
      </p:sp>
      <p:sp>
        <p:nvSpPr>
          <p:cNvPr id="3" name="文本框 2">
            <a:extLst>
              <a:ext uri="{FF2B5EF4-FFF2-40B4-BE49-F238E27FC236}">
                <a16:creationId xmlns:a16="http://schemas.microsoft.com/office/drawing/2014/main" id="{76EF157E-6E94-F5C2-439F-3389556EE93D}"/>
              </a:ext>
            </a:extLst>
          </p:cNvPr>
          <p:cNvSpPr txBox="1"/>
          <p:nvPr/>
        </p:nvSpPr>
        <p:spPr>
          <a:xfrm>
            <a:off x="614968" y="1200150"/>
            <a:ext cx="3926075" cy="1015663"/>
          </a:xfrm>
          <a:prstGeom prst="rect">
            <a:avLst/>
          </a:prstGeom>
          <a:noFill/>
        </p:spPr>
        <p:txBody>
          <a:bodyPr wrap="none" rtlCol="0">
            <a:spAutoFit/>
          </a:bodyPr>
          <a:lstStyle/>
          <a:p>
            <a:r>
              <a:rPr lang="en-US" altLang="zh-CN" sz="2000" dirty="0"/>
              <a:t>1</a:t>
            </a:r>
            <a:r>
              <a:rPr lang="zh-CN" altLang="en-US" sz="2000" dirty="0"/>
              <a:t>、快考试了，我们应该怎么做？</a:t>
            </a:r>
            <a:endParaRPr lang="en-US" altLang="zh-CN" sz="2000" dirty="0"/>
          </a:p>
          <a:p>
            <a:r>
              <a:rPr lang="zh-CN" altLang="en-US" sz="2000" dirty="0"/>
              <a:t>盲目填鸭式做题？（</a:t>
            </a:r>
            <a:r>
              <a:rPr lang="en-US" altLang="zh-CN" sz="2000" dirty="0"/>
              <a:t>×</a:t>
            </a:r>
            <a:r>
              <a:rPr lang="zh-CN" altLang="en-US" sz="2000" dirty="0"/>
              <a:t>）</a:t>
            </a:r>
            <a:endParaRPr lang="en-US" altLang="zh-CN" sz="2000" dirty="0"/>
          </a:p>
          <a:p>
            <a:r>
              <a:rPr lang="zh-CN" altLang="en-US" sz="2000" dirty="0"/>
              <a:t>积累回顾式做题？（√）</a:t>
            </a:r>
            <a:endParaRPr lang="en-US" altLang="zh-CN" sz="2000" dirty="0"/>
          </a:p>
        </p:txBody>
      </p:sp>
      <p:sp>
        <p:nvSpPr>
          <p:cNvPr id="4" name="文本框 3">
            <a:extLst>
              <a:ext uri="{FF2B5EF4-FFF2-40B4-BE49-F238E27FC236}">
                <a16:creationId xmlns:a16="http://schemas.microsoft.com/office/drawing/2014/main" id="{36066390-E2D0-CB59-2FDD-AD8082D0F844}"/>
              </a:ext>
            </a:extLst>
          </p:cNvPr>
          <p:cNvSpPr txBox="1"/>
          <p:nvPr/>
        </p:nvSpPr>
        <p:spPr>
          <a:xfrm>
            <a:off x="614967" y="3333750"/>
            <a:ext cx="3926075" cy="1015663"/>
          </a:xfrm>
          <a:prstGeom prst="rect">
            <a:avLst/>
          </a:prstGeom>
          <a:noFill/>
        </p:spPr>
        <p:txBody>
          <a:bodyPr wrap="none" rtlCol="0">
            <a:spAutoFit/>
          </a:bodyPr>
          <a:lstStyle/>
          <a:p>
            <a:r>
              <a:rPr lang="en-US" altLang="zh-CN" sz="2000" dirty="0"/>
              <a:t>2</a:t>
            </a:r>
            <a:r>
              <a:rPr lang="zh-CN" altLang="en-US" sz="2000" dirty="0"/>
              <a:t>、开卷考试，我们应该做什么？</a:t>
            </a:r>
            <a:endParaRPr lang="en-US" altLang="zh-CN" sz="2000" dirty="0"/>
          </a:p>
          <a:p>
            <a:r>
              <a:rPr lang="zh-CN" altLang="en-US" sz="2000" dirty="0"/>
              <a:t>背诵？（</a:t>
            </a:r>
            <a:r>
              <a:rPr lang="en-US" altLang="zh-CN" sz="2000" dirty="0"/>
              <a:t>×</a:t>
            </a:r>
            <a:r>
              <a:rPr lang="zh-CN" altLang="en-US" sz="2000" dirty="0"/>
              <a:t>）</a:t>
            </a:r>
            <a:endParaRPr lang="en-US" altLang="zh-CN" sz="2000" dirty="0"/>
          </a:p>
          <a:p>
            <a:r>
              <a:rPr lang="zh-CN" altLang="en-US" sz="2000" dirty="0"/>
              <a:t>总结方法模板？（√）</a:t>
            </a:r>
          </a:p>
        </p:txBody>
      </p:sp>
      <p:sp>
        <p:nvSpPr>
          <p:cNvPr id="7" name="文本框 6">
            <a:extLst>
              <a:ext uri="{FF2B5EF4-FFF2-40B4-BE49-F238E27FC236}">
                <a16:creationId xmlns:a16="http://schemas.microsoft.com/office/drawing/2014/main" id="{9203DA63-012B-CA78-E2CF-B4F75ECBA5D0}"/>
              </a:ext>
            </a:extLst>
          </p:cNvPr>
          <p:cNvSpPr txBox="1"/>
          <p:nvPr/>
        </p:nvSpPr>
        <p:spPr>
          <a:xfrm>
            <a:off x="4419600" y="686365"/>
            <a:ext cx="4419600" cy="2339102"/>
          </a:xfrm>
          <a:prstGeom prst="rect">
            <a:avLst/>
          </a:prstGeom>
          <a:noFill/>
        </p:spPr>
        <p:txBody>
          <a:bodyPr wrap="square" rtlCol="0">
            <a:spAutoFit/>
          </a:bodyPr>
          <a:lstStyle/>
          <a:p>
            <a:r>
              <a:rPr lang="zh-CN" altLang="en-US" dirty="0"/>
              <a:t>代码基础扎实不扎实？</a:t>
            </a:r>
            <a:endParaRPr lang="en-US" altLang="zh-CN" dirty="0"/>
          </a:p>
          <a:p>
            <a:r>
              <a:rPr lang="zh-CN" altLang="en-US" dirty="0"/>
              <a:t>位运算还能不能记清楚？</a:t>
            </a:r>
            <a:endParaRPr lang="en-US" altLang="zh-CN" dirty="0"/>
          </a:p>
          <a:p>
            <a:r>
              <a:rPr lang="zh-CN" altLang="en-US" dirty="0"/>
              <a:t>二分快排怎么写？</a:t>
            </a:r>
            <a:endParaRPr lang="en-US" altLang="zh-CN" dirty="0"/>
          </a:p>
          <a:p>
            <a:r>
              <a:rPr lang="en-US" altLang="zh-CN" dirty="0" err="1"/>
              <a:t>string.h</a:t>
            </a:r>
            <a:r>
              <a:rPr lang="en-US" altLang="zh-CN" dirty="0"/>
              <a:t> </a:t>
            </a:r>
            <a:r>
              <a:rPr lang="zh-CN" altLang="en-US" dirty="0"/>
              <a:t>里面的函数有哪些？怎么用？</a:t>
            </a:r>
            <a:endParaRPr lang="en-US" altLang="zh-CN" dirty="0"/>
          </a:p>
          <a:p>
            <a:r>
              <a:rPr lang="zh-CN" altLang="en-US" dirty="0"/>
              <a:t>指针能不能用清楚，用不清楚怎么办？</a:t>
            </a:r>
            <a:endParaRPr lang="en-US" altLang="zh-CN" dirty="0"/>
          </a:p>
          <a:p>
            <a:r>
              <a:rPr lang="zh-CN" altLang="en-US" dirty="0"/>
              <a:t>多组数据处理，要不要置零</a:t>
            </a:r>
            <a:r>
              <a:rPr lang="en-US" altLang="zh-CN" dirty="0"/>
              <a:t>/</a:t>
            </a:r>
            <a:r>
              <a:rPr lang="zh-CN" altLang="en-US" dirty="0"/>
              <a:t>重置？</a:t>
            </a:r>
            <a:endParaRPr lang="en-US" altLang="zh-CN" dirty="0"/>
          </a:p>
          <a:p>
            <a:r>
              <a:rPr lang="en-US" altLang="zh-CN" dirty="0"/>
              <a:t>……</a:t>
            </a:r>
          </a:p>
          <a:p>
            <a:endParaRPr lang="zh-CN" altLang="en-US" sz="2000" dirty="0"/>
          </a:p>
        </p:txBody>
      </p:sp>
      <p:cxnSp>
        <p:nvCxnSpPr>
          <p:cNvPr id="9" name="直接连接符 8">
            <a:extLst>
              <a:ext uri="{FF2B5EF4-FFF2-40B4-BE49-F238E27FC236}">
                <a16:creationId xmlns:a16="http://schemas.microsoft.com/office/drawing/2014/main" id="{AF19DD64-5550-8161-8316-E64572DADADF}"/>
              </a:ext>
            </a:extLst>
          </p:cNvPr>
          <p:cNvCxnSpPr/>
          <p:nvPr/>
        </p:nvCxnSpPr>
        <p:spPr>
          <a:xfrm>
            <a:off x="0" y="2724150"/>
            <a:ext cx="9107675" cy="0"/>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3ED6417-1828-313F-9074-B8F1A0FA9AA0}"/>
              </a:ext>
            </a:extLst>
          </p:cNvPr>
          <p:cNvSpPr txBox="1"/>
          <p:nvPr/>
        </p:nvSpPr>
        <p:spPr>
          <a:xfrm>
            <a:off x="4419600" y="2847083"/>
            <a:ext cx="4298157" cy="2308324"/>
          </a:xfrm>
          <a:prstGeom prst="rect">
            <a:avLst/>
          </a:prstGeom>
          <a:noFill/>
        </p:spPr>
        <p:txBody>
          <a:bodyPr wrap="square" rtlCol="0">
            <a:spAutoFit/>
          </a:bodyPr>
          <a:lstStyle/>
          <a:p>
            <a:r>
              <a:rPr lang="zh-CN" altLang="en-US" dirty="0"/>
              <a:t>好记性不如烂笔头，记一下自己用熟的函数模板；</a:t>
            </a:r>
            <a:endParaRPr lang="en-US" altLang="zh-CN" dirty="0"/>
          </a:p>
          <a:p>
            <a:r>
              <a:rPr lang="zh-CN" altLang="en-US" dirty="0"/>
              <a:t>库函数太多了，助教都记不清楚，准备一份清单供参考（但是一定不要乱写）；</a:t>
            </a:r>
            <a:endParaRPr lang="en-US" altLang="zh-CN" dirty="0"/>
          </a:p>
          <a:p>
            <a:r>
              <a:rPr lang="zh-CN" altLang="en-US" dirty="0"/>
              <a:t>指针不会就不用，事实证明不会指针也完全可以拿到一个接近满分的分数；</a:t>
            </a:r>
            <a:endParaRPr lang="en-US" altLang="zh-CN" dirty="0"/>
          </a:p>
          <a:p>
            <a:r>
              <a:rPr lang="zh-CN" altLang="en-US" dirty="0"/>
              <a:t>求和要置零，有标记性质的变量要重置；</a:t>
            </a:r>
            <a:endParaRPr lang="en-US" altLang="zh-CN" dirty="0"/>
          </a:p>
          <a:p>
            <a:r>
              <a:rPr lang="en-US" altLang="zh-CN" dirty="0"/>
              <a:t>……</a:t>
            </a:r>
            <a:endParaRPr lang="zh-CN" altLang="en-US" dirty="0"/>
          </a:p>
        </p:txBody>
      </p:sp>
      <p:cxnSp>
        <p:nvCxnSpPr>
          <p:cNvPr id="12" name="直接连接符 11">
            <a:extLst>
              <a:ext uri="{FF2B5EF4-FFF2-40B4-BE49-F238E27FC236}">
                <a16:creationId xmlns:a16="http://schemas.microsoft.com/office/drawing/2014/main" id="{764D8C83-9257-8E1E-56AE-351CB92824E4}"/>
              </a:ext>
            </a:extLst>
          </p:cNvPr>
          <p:cNvCxnSpPr/>
          <p:nvPr/>
        </p:nvCxnSpPr>
        <p:spPr>
          <a:xfrm>
            <a:off x="4343400" y="686365"/>
            <a:ext cx="0" cy="1885385"/>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1952D76-596E-CB42-D6DD-B6007796C405}"/>
              </a:ext>
            </a:extLst>
          </p:cNvPr>
          <p:cNvCxnSpPr/>
          <p:nvPr/>
        </p:nvCxnSpPr>
        <p:spPr>
          <a:xfrm>
            <a:off x="4414837" y="3058552"/>
            <a:ext cx="0" cy="1885385"/>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901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6F1CA-DC62-54CC-B957-10E1FE12617D}"/>
              </a:ext>
            </a:extLst>
          </p:cNvPr>
          <p:cNvSpPr>
            <a:spLocks noGrp="1"/>
          </p:cNvSpPr>
          <p:nvPr>
            <p:ph type="title"/>
          </p:nvPr>
        </p:nvSpPr>
        <p:spPr/>
        <p:txBody>
          <a:bodyPr>
            <a:normAutofit fontScale="90000"/>
          </a:bodyPr>
          <a:lstStyle/>
          <a:p>
            <a:r>
              <a:rPr lang="en-US" altLang="zh-CN" dirty="0"/>
              <a:t>1. </a:t>
            </a:r>
            <a:r>
              <a:rPr lang="zh-CN" altLang="en-US" dirty="0"/>
              <a:t>字符串与指针</a:t>
            </a:r>
          </a:p>
        </p:txBody>
      </p:sp>
      <p:sp>
        <p:nvSpPr>
          <p:cNvPr id="3" name="文本框 2">
            <a:extLst>
              <a:ext uri="{FF2B5EF4-FFF2-40B4-BE49-F238E27FC236}">
                <a16:creationId xmlns:a16="http://schemas.microsoft.com/office/drawing/2014/main" id="{2FFB62AD-5972-1D55-3A9F-4382C1B88538}"/>
              </a:ext>
            </a:extLst>
          </p:cNvPr>
          <p:cNvSpPr txBox="1"/>
          <p:nvPr/>
        </p:nvSpPr>
        <p:spPr>
          <a:xfrm flipH="1">
            <a:off x="533397" y="742950"/>
            <a:ext cx="8308060" cy="707886"/>
          </a:xfrm>
          <a:prstGeom prst="rect">
            <a:avLst/>
          </a:prstGeom>
          <a:noFill/>
        </p:spPr>
        <p:txBody>
          <a:bodyPr wrap="square" rtlCol="0">
            <a:spAutoFit/>
          </a:bodyPr>
          <a:lstStyle/>
          <a:p>
            <a:r>
              <a:rPr lang="zh-CN" altLang="en-US" sz="2000" dirty="0"/>
              <a:t>好多同学存在疑问的指针是怎么一回事呢？</a:t>
            </a:r>
            <a:endParaRPr lang="en-US" altLang="zh-CN" sz="2000" dirty="0"/>
          </a:p>
          <a:p>
            <a:r>
              <a:rPr lang="zh-CN" altLang="en-US" sz="2000" dirty="0"/>
              <a:t>指针也就是</a:t>
            </a:r>
            <a:r>
              <a:rPr lang="zh-CN" altLang="en-US" sz="2000" dirty="0">
                <a:hlinkClick r:id="rId2">
                  <a:extLst>
                    <a:ext uri="{A12FA001-AC4F-418D-AE19-62706E023703}">
                      <ahyp:hlinkClr xmlns:ahyp="http://schemas.microsoft.com/office/drawing/2018/hyperlinkcolor" val="tx"/>
                    </a:ext>
                  </a:extLst>
                </a:hlinkClick>
              </a:rPr>
              <a:t>内存地址</a:t>
            </a:r>
            <a:r>
              <a:rPr lang="zh-CN" altLang="en-US" sz="2000" dirty="0"/>
              <a:t>，它与数组的下标是息息相关的，但不是数组下标。</a:t>
            </a:r>
          </a:p>
        </p:txBody>
      </p:sp>
      <p:pic>
        <p:nvPicPr>
          <p:cNvPr id="1026" name="Picture 2">
            <a:extLst>
              <a:ext uri="{FF2B5EF4-FFF2-40B4-BE49-F238E27FC236}">
                <a16:creationId xmlns:a16="http://schemas.microsoft.com/office/drawing/2014/main" id="{C4D8D66C-BD02-13B8-C582-05EDB80E00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689" y="1962150"/>
            <a:ext cx="1981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对话气泡: 圆角矩形 3">
            <a:extLst>
              <a:ext uri="{FF2B5EF4-FFF2-40B4-BE49-F238E27FC236}">
                <a16:creationId xmlns:a16="http://schemas.microsoft.com/office/drawing/2014/main" id="{84F5B6F5-1839-5F57-5678-74F7E6E2A695}"/>
              </a:ext>
            </a:extLst>
          </p:cNvPr>
          <p:cNvSpPr/>
          <p:nvPr/>
        </p:nvSpPr>
        <p:spPr>
          <a:xfrm>
            <a:off x="2895600" y="1757498"/>
            <a:ext cx="2743200" cy="990600"/>
          </a:xfrm>
          <a:prstGeom prst="wedgeRoundRectCallout">
            <a:avLst>
              <a:gd name="adj1" fmla="val -59895"/>
              <a:gd name="adj2" fmla="val 6899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50000"/>
                  </a:schemeClr>
                </a:solidFill>
              </a:rPr>
              <a:t>我叫胡图图，我家住在翻斗大街翻斗花园二号楼</a:t>
            </a:r>
            <a:r>
              <a:rPr lang="en-US" altLang="zh-CN" dirty="0">
                <a:solidFill>
                  <a:schemeClr val="tx1">
                    <a:lumMod val="50000"/>
                  </a:schemeClr>
                </a:solidFill>
              </a:rPr>
              <a:t>1001</a:t>
            </a:r>
            <a:r>
              <a:rPr lang="zh-CN" altLang="en-US" dirty="0">
                <a:solidFill>
                  <a:schemeClr val="tx1">
                    <a:lumMod val="50000"/>
                  </a:schemeClr>
                </a:solidFill>
              </a:rPr>
              <a:t>室</a:t>
            </a:r>
          </a:p>
        </p:txBody>
      </p:sp>
      <p:sp>
        <p:nvSpPr>
          <p:cNvPr id="5" name="文本框 4">
            <a:extLst>
              <a:ext uri="{FF2B5EF4-FFF2-40B4-BE49-F238E27FC236}">
                <a16:creationId xmlns:a16="http://schemas.microsoft.com/office/drawing/2014/main" id="{AF3AB044-F7C9-0FA9-5112-BF55A27614B5}"/>
              </a:ext>
            </a:extLst>
          </p:cNvPr>
          <p:cNvSpPr txBox="1"/>
          <p:nvPr/>
        </p:nvSpPr>
        <p:spPr>
          <a:xfrm>
            <a:off x="2895600" y="3028950"/>
            <a:ext cx="5945858" cy="1631216"/>
          </a:xfrm>
          <a:prstGeom prst="rect">
            <a:avLst/>
          </a:prstGeom>
          <a:noFill/>
        </p:spPr>
        <p:txBody>
          <a:bodyPr wrap="none" rtlCol="0">
            <a:spAutoFit/>
          </a:bodyPr>
          <a:lstStyle/>
          <a:p>
            <a:r>
              <a:rPr lang="en-US" altLang="zh-CN" sz="2000" dirty="0">
                <a:solidFill>
                  <a:schemeClr val="tx1">
                    <a:lumMod val="50000"/>
                  </a:schemeClr>
                </a:solidFill>
              </a:rPr>
              <a:t>Q</a:t>
            </a:r>
            <a:r>
              <a:rPr lang="zh-CN" altLang="en-US" sz="2000" dirty="0">
                <a:solidFill>
                  <a:schemeClr val="tx1">
                    <a:lumMod val="50000"/>
                  </a:schemeClr>
                </a:solidFill>
              </a:rPr>
              <a:t>：胡图图是下面哪个？</a:t>
            </a:r>
            <a:endParaRPr lang="en-US" altLang="zh-CN" sz="2000" dirty="0">
              <a:solidFill>
                <a:schemeClr val="tx1">
                  <a:lumMod val="50000"/>
                </a:schemeClr>
              </a:solidFill>
            </a:endParaRPr>
          </a:p>
          <a:p>
            <a:r>
              <a:rPr lang="en-US" altLang="zh-CN" sz="2000" dirty="0">
                <a:solidFill>
                  <a:schemeClr val="tx1">
                    <a:lumMod val="50000"/>
                  </a:schemeClr>
                </a:solidFill>
              </a:rPr>
              <a:t>1</a:t>
            </a:r>
            <a:r>
              <a:rPr lang="zh-CN" altLang="en-US" sz="2000" dirty="0">
                <a:solidFill>
                  <a:schemeClr val="tx1">
                    <a:lumMod val="50000"/>
                  </a:schemeClr>
                </a:solidFill>
              </a:rPr>
              <a:t>、</a:t>
            </a:r>
            <a:r>
              <a:rPr lang="en-US" altLang="zh-CN" sz="2000" dirty="0">
                <a:solidFill>
                  <a:schemeClr val="tx1">
                    <a:lumMod val="50000"/>
                  </a:schemeClr>
                </a:solidFill>
              </a:rPr>
              <a:t>1001</a:t>
            </a:r>
            <a:r>
              <a:rPr lang="zh-CN" altLang="en-US" sz="2000" dirty="0">
                <a:solidFill>
                  <a:schemeClr val="tx1">
                    <a:lumMod val="50000"/>
                  </a:schemeClr>
                </a:solidFill>
              </a:rPr>
              <a:t>室</a:t>
            </a:r>
            <a:endParaRPr lang="en-US" altLang="zh-CN" sz="2000" dirty="0">
              <a:solidFill>
                <a:schemeClr val="tx1">
                  <a:lumMod val="50000"/>
                </a:schemeClr>
              </a:solidFill>
            </a:endParaRPr>
          </a:p>
          <a:p>
            <a:r>
              <a:rPr lang="en-US" altLang="zh-CN" sz="2000" dirty="0">
                <a:solidFill>
                  <a:schemeClr val="tx1">
                    <a:lumMod val="50000"/>
                  </a:schemeClr>
                </a:solidFill>
              </a:rPr>
              <a:t>2</a:t>
            </a:r>
            <a:r>
              <a:rPr lang="zh-CN" altLang="en-US" sz="2000" dirty="0">
                <a:solidFill>
                  <a:schemeClr val="tx1">
                    <a:lumMod val="50000"/>
                  </a:schemeClr>
                </a:solidFill>
              </a:rPr>
              <a:t>、翻斗大街翻斗花园</a:t>
            </a:r>
            <a:endParaRPr lang="en-US" altLang="zh-CN" sz="2000" dirty="0">
              <a:solidFill>
                <a:schemeClr val="tx1">
                  <a:lumMod val="50000"/>
                </a:schemeClr>
              </a:solidFill>
            </a:endParaRPr>
          </a:p>
          <a:p>
            <a:r>
              <a:rPr lang="en-US" altLang="zh-CN" sz="2000" dirty="0">
                <a:solidFill>
                  <a:schemeClr val="tx1">
                    <a:lumMod val="50000"/>
                  </a:schemeClr>
                </a:solidFill>
              </a:rPr>
              <a:t>3</a:t>
            </a:r>
            <a:r>
              <a:rPr lang="zh-CN" altLang="en-US" sz="2000" dirty="0">
                <a:solidFill>
                  <a:schemeClr val="tx1">
                    <a:lumMod val="50000"/>
                  </a:schemeClr>
                </a:solidFill>
              </a:rPr>
              <a:t>、翻斗大街翻斗花园二号楼</a:t>
            </a:r>
            <a:r>
              <a:rPr lang="en-US" altLang="zh-CN" sz="2000" dirty="0">
                <a:solidFill>
                  <a:schemeClr val="tx1">
                    <a:lumMod val="50000"/>
                  </a:schemeClr>
                </a:solidFill>
              </a:rPr>
              <a:t>1001</a:t>
            </a:r>
            <a:r>
              <a:rPr lang="zh-CN" altLang="en-US" sz="2000" dirty="0">
                <a:solidFill>
                  <a:schemeClr val="tx1">
                    <a:lumMod val="50000"/>
                  </a:schemeClr>
                </a:solidFill>
              </a:rPr>
              <a:t>室</a:t>
            </a:r>
            <a:endParaRPr lang="en-US" altLang="zh-CN" sz="2000" dirty="0">
              <a:solidFill>
                <a:schemeClr val="tx1">
                  <a:lumMod val="50000"/>
                </a:schemeClr>
              </a:solidFill>
            </a:endParaRPr>
          </a:p>
          <a:p>
            <a:r>
              <a:rPr lang="en-US" altLang="zh-CN" sz="2000" dirty="0">
                <a:solidFill>
                  <a:schemeClr val="tx1">
                    <a:lumMod val="50000"/>
                  </a:schemeClr>
                </a:solidFill>
              </a:rPr>
              <a:t>4</a:t>
            </a:r>
            <a:r>
              <a:rPr lang="zh-CN" altLang="en-US" sz="2000" dirty="0">
                <a:solidFill>
                  <a:schemeClr val="tx1">
                    <a:lumMod val="50000"/>
                  </a:schemeClr>
                </a:solidFill>
              </a:rPr>
              <a:t>、翻斗大街翻斗花园二号楼</a:t>
            </a:r>
            <a:r>
              <a:rPr lang="en-US" altLang="zh-CN" sz="2000" dirty="0">
                <a:solidFill>
                  <a:schemeClr val="tx1">
                    <a:lumMod val="50000"/>
                  </a:schemeClr>
                </a:solidFill>
              </a:rPr>
              <a:t>1001</a:t>
            </a:r>
            <a:r>
              <a:rPr lang="zh-CN" altLang="en-US" sz="2000" dirty="0">
                <a:solidFill>
                  <a:schemeClr val="tx1">
                    <a:lumMod val="50000"/>
                  </a:schemeClr>
                </a:solidFill>
              </a:rPr>
              <a:t>室的小朋友（√）</a:t>
            </a:r>
          </a:p>
        </p:txBody>
      </p:sp>
    </p:spTree>
    <p:extLst>
      <p:ext uri="{BB962C8B-B14F-4D97-AF65-F5344CB8AC3E}">
        <p14:creationId xmlns:p14="http://schemas.microsoft.com/office/powerpoint/2010/main" val="38786738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4A5DD-7FF8-FAE0-CCC3-408D526BA6FE}"/>
              </a:ext>
            </a:extLst>
          </p:cNvPr>
          <p:cNvSpPr>
            <a:spLocks noGrp="1"/>
          </p:cNvSpPr>
          <p:nvPr>
            <p:ph type="title"/>
          </p:nvPr>
        </p:nvSpPr>
        <p:spPr/>
        <p:txBody>
          <a:bodyPr>
            <a:normAutofit fontScale="90000"/>
          </a:bodyPr>
          <a:lstStyle/>
          <a:p>
            <a:r>
              <a:rPr lang="en-US" altLang="zh-CN" dirty="0"/>
              <a:t>1. </a:t>
            </a:r>
            <a:r>
              <a:rPr lang="zh-CN" altLang="en-US" dirty="0"/>
              <a:t>字符串与指针</a:t>
            </a:r>
          </a:p>
        </p:txBody>
      </p:sp>
      <p:sp>
        <p:nvSpPr>
          <p:cNvPr id="4" name="文本框 3">
            <a:extLst>
              <a:ext uri="{FF2B5EF4-FFF2-40B4-BE49-F238E27FC236}">
                <a16:creationId xmlns:a16="http://schemas.microsoft.com/office/drawing/2014/main" id="{803C0723-0777-D6B7-C1B7-1483BEE63B5E}"/>
              </a:ext>
            </a:extLst>
          </p:cNvPr>
          <p:cNvSpPr txBox="1"/>
          <p:nvPr/>
        </p:nvSpPr>
        <p:spPr>
          <a:xfrm flipH="1">
            <a:off x="533400" y="742950"/>
            <a:ext cx="5745481" cy="400110"/>
          </a:xfrm>
          <a:prstGeom prst="rect">
            <a:avLst/>
          </a:prstGeom>
          <a:noFill/>
        </p:spPr>
        <p:txBody>
          <a:bodyPr wrap="square" rtlCol="0">
            <a:spAutoFit/>
          </a:bodyPr>
          <a:lstStyle/>
          <a:p>
            <a:r>
              <a:rPr lang="zh-CN" altLang="en-US" sz="2000" dirty="0"/>
              <a:t>好多同学存在疑问的指针是怎么一回事呢？</a:t>
            </a:r>
          </a:p>
        </p:txBody>
      </p:sp>
      <p:pic>
        <p:nvPicPr>
          <p:cNvPr id="6" name="图片 5">
            <a:extLst>
              <a:ext uri="{FF2B5EF4-FFF2-40B4-BE49-F238E27FC236}">
                <a16:creationId xmlns:a16="http://schemas.microsoft.com/office/drawing/2014/main" id="{5E85C954-64BC-2D63-61DC-F4C7E4645FD0}"/>
              </a:ext>
            </a:extLst>
          </p:cNvPr>
          <p:cNvPicPr>
            <a:picLocks noChangeAspect="1"/>
          </p:cNvPicPr>
          <p:nvPr/>
        </p:nvPicPr>
        <p:blipFill>
          <a:blip r:embed="rId2"/>
          <a:stretch>
            <a:fillRect/>
          </a:stretch>
        </p:blipFill>
        <p:spPr>
          <a:xfrm>
            <a:off x="228600" y="1107111"/>
            <a:ext cx="5067739" cy="2095682"/>
          </a:xfrm>
          <a:prstGeom prst="rect">
            <a:avLst/>
          </a:prstGeom>
        </p:spPr>
      </p:pic>
      <p:pic>
        <p:nvPicPr>
          <p:cNvPr id="8" name="图片 7">
            <a:extLst>
              <a:ext uri="{FF2B5EF4-FFF2-40B4-BE49-F238E27FC236}">
                <a16:creationId xmlns:a16="http://schemas.microsoft.com/office/drawing/2014/main" id="{8BB7686F-2FC9-B0CB-979B-89C260232FB2}"/>
              </a:ext>
            </a:extLst>
          </p:cNvPr>
          <p:cNvPicPr>
            <a:picLocks noChangeAspect="1"/>
          </p:cNvPicPr>
          <p:nvPr/>
        </p:nvPicPr>
        <p:blipFill>
          <a:blip r:embed="rId3"/>
          <a:stretch>
            <a:fillRect/>
          </a:stretch>
        </p:blipFill>
        <p:spPr>
          <a:xfrm>
            <a:off x="2683380" y="1107111"/>
            <a:ext cx="6208460" cy="2095682"/>
          </a:xfrm>
          <a:prstGeom prst="rect">
            <a:avLst/>
          </a:prstGeom>
        </p:spPr>
      </p:pic>
      <p:sp>
        <p:nvSpPr>
          <p:cNvPr id="9" name="文本框 8">
            <a:extLst>
              <a:ext uri="{FF2B5EF4-FFF2-40B4-BE49-F238E27FC236}">
                <a16:creationId xmlns:a16="http://schemas.microsoft.com/office/drawing/2014/main" id="{C2FA46FB-597C-7489-5AB8-3DFFDF286AC1}"/>
              </a:ext>
            </a:extLst>
          </p:cNvPr>
          <p:cNvSpPr txBox="1"/>
          <p:nvPr/>
        </p:nvSpPr>
        <p:spPr>
          <a:xfrm>
            <a:off x="76200" y="3216786"/>
            <a:ext cx="8866239" cy="1754326"/>
          </a:xfrm>
          <a:prstGeom prst="rect">
            <a:avLst/>
          </a:prstGeom>
          <a:noFill/>
        </p:spPr>
        <p:txBody>
          <a:bodyPr wrap="square" rtlCol="0">
            <a:spAutoFit/>
          </a:bodyPr>
          <a:lstStyle/>
          <a:p>
            <a:r>
              <a:rPr lang="zh-CN" altLang="en-US" dirty="0"/>
              <a:t>我们都知道，这三行分别输出了</a:t>
            </a:r>
            <a:r>
              <a:rPr lang="en-US" altLang="zh-CN" dirty="0" err="1"/>
              <a:t>i</a:t>
            </a:r>
            <a:r>
              <a:rPr lang="zh-CN" altLang="en-US" dirty="0"/>
              <a:t>的值，</a:t>
            </a:r>
            <a:r>
              <a:rPr lang="en-US" altLang="zh-CN" dirty="0"/>
              <a:t>p[</a:t>
            </a:r>
            <a:r>
              <a:rPr lang="en-US" altLang="zh-CN" dirty="0" err="1"/>
              <a:t>i</a:t>
            </a:r>
            <a:r>
              <a:rPr lang="en-US" altLang="zh-CN" dirty="0"/>
              <a:t>]</a:t>
            </a:r>
            <a:r>
              <a:rPr lang="zh-CN" altLang="en-US" dirty="0"/>
              <a:t>的值（与</a:t>
            </a:r>
            <a:r>
              <a:rPr lang="en-US" altLang="zh-CN" dirty="0"/>
              <a:t>*(</a:t>
            </a:r>
            <a:r>
              <a:rPr lang="en-US" altLang="zh-CN" dirty="0" err="1"/>
              <a:t>p+i</a:t>
            </a:r>
            <a:r>
              <a:rPr lang="en-US" altLang="zh-CN" dirty="0"/>
              <a:t>)</a:t>
            </a:r>
            <a:r>
              <a:rPr lang="zh-CN" altLang="en-US" dirty="0"/>
              <a:t>等价），</a:t>
            </a:r>
            <a:r>
              <a:rPr lang="en-US" altLang="zh-CN" dirty="0"/>
              <a:t>p[</a:t>
            </a:r>
            <a:r>
              <a:rPr lang="en-US" altLang="zh-CN" dirty="0" err="1"/>
              <a:t>i</a:t>
            </a:r>
            <a:r>
              <a:rPr lang="en-US" altLang="zh-CN" dirty="0"/>
              <a:t>]</a:t>
            </a:r>
            <a:r>
              <a:rPr lang="zh-CN" altLang="en-US" dirty="0"/>
              <a:t>的地址（与</a:t>
            </a:r>
            <a:r>
              <a:rPr lang="en-US" altLang="zh-CN" dirty="0" err="1"/>
              <a:t>p+i</a:t>
            </a:r>
            <a:r>
              <a:rPr lang="zh-CN" altLang="en-US" dirty="0"/>
              <a:t>等价）；</a:t>
            </a:r>
            <a:endParaRPr lang="en-US" altLang="zh-CN" dirty="0"/>
          </a:p>
          <a:p>
            <a:r>
              <a:rPr lang="zh-CN" altLang="en-US" dirty="0"/>
              <a:t>前两个比较和善，第三个是什么东西呢？</a:t>
            </a:r>
            <a:endParaRPr lang="en-US" altLang="zh-CN" dirty="0"/>
          </a:p>
          <a:p>
            <a:r>
              <a:rPr lang="zh-CN" altLang="en-US" dirty="0"/>
              <a:t>可以仿照上面那个例子继续讲下去：比如说</a:t>
            </a:r>
            <a:r>
              <a:rPr lang="en-US" altLang="zh-CN" dirty="0"/>
              <a:t>p</a:t>
            </a:r>
            <a:r>
              <a:rPr lang="zh-CN" altLang="en-US" dirty="0"/>
              <a:t>是</a:t>
            </a:r>
            <a:r>
              <a:rPr lang="en-US" altLang="zh-CN" dirty="0"/>
              <a:t>”</a:t>
            </a:r>
            <a:r>
              <a:rPr lang="zh-CN" altLang="en-US" dirty="0"/>
              <a:t>翻斗花园</a:t>
            </a:r>
            <a:r>
              <a:rPr lang="en-US" altLang="zh-CN" dirty="0"/>
              <a:t>”</a:t>
            </a:r>
            <a:r>
              <a:rPr lang="zh-CN" altLang="en-US" dirty="0"/>
              <a:t>的名字（对应数组名），那么这个“可怕的”的数字就是</a:t>
            </a:r>
            <a:r>
              <a:rPr lang="en-US" altLang="zh-CN" dirty="0"/>
              <a:t>”</a:t>
            </a:r>
            <a:r>
              <a:rPr lang="zh-CN" altLang="en-US" dirty="0"/>
              <a:t>翻斗花园</a:t>
            </a:r>
            <a:r>
              <a:rPr lang="en-US" altLang="zh-CN" dirty="0"/>
              <a:t>”</a:t>
            </a:r>
            <a:r>
              <a:rPr lang="zh-CN" altLang="en-US" dirty="0"/>
              <a:t>的经纬度（对应地址）</a:t>
            </a:r>
            <a:endParaRPr lang="en-US" altLang="zh-CN" dirty="0"/>
          </a:p>
          <a:p>
            <a:r>
              <a:rPr lang="zh-CN" altLang="en-US" dirty="0"/>
              <a:t>我们要找 图图 并不需要他家的经纬度，所以这个“内存地址”本身是没有任何意义的。</a:t>
            </a:r>
          </a:p>
        </p:txBody>
      </p:sp>
    </p:spTree>
    <p:extLst>
      <p:ext uri="{BB962C8B-B14F-4D97-AF65-F5344CB8AC3E}">
        <p14:creationId xmlns:p14="http://schemas.microsoft.com/office/powerpoint/2010/main" val="11021868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B4C23-7CEC-4703-BFB2-531BF3EEB96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23FEA9BC-761E-4315-ACE4-BBE2D0FC0D23}"/>
              </a:ext>
            </a:extLst>
          </p:cNvPr>
          <p:cNvSpPr>
            <a:spLocks noGrp="1"/>
          </p:cNvSpPr>
          <p:nvPr>
            <p:ph idx="1"/>
          </p:nvPr>
        </p:nvSpPr>
        <p:spPr/>
        <p:txBody>
          <a:bodyPr/>
          <a:lstStyle/>
          <a:p>
            <a:r>
              <a:rPr lang="zh-CN" altLang="en-US" dirty="0"/>
              <a:t>取址符</a:t>
            </a:r>
            <a:r>
              <a:rPr lang="en-US" altLang="zh-CN" dirty="0"/>
              <a:t>&amp;</a:t>
            </a:r>
            <a:r>
              <a:rPr lang="zh-CN" altLang="en-US" dirty="0"/>
              <a:t>：</a:t>
            </a:r>
            <a:r>
              <a:rPr lang="en-US" altLang="zh-CN" dirty="0" err="1"/>
              <a:t>scanf</a:t>
            </a:r>
            <a:r>
              <a:rPr lang="zh-CN" altLang="en-US" dirty="0"/>
              <a:t>读取数据的时候要加取地址符</a:t>
            </a:r>
            <a:r>
              <a:rPr lang="en-US" altLang="zh-CN" dirty="0"/>
              <a:t>&amp;</a:t>
            </a:r>
            <a:r>
              <a:rPr lang="zh-CN" altLang="en-US" dirty="0"/>
              <a:t>，</a:t>
            </a:r>
            <a:r>
              <a:rPr lang="en-US" altLang="zh-CN" dirty="0" err="1"/>
              <a:t>printf</a:t>
            </a:r>
            <a:r>
              <a:rPr lang="zh-CN" altLang="en-US" dirty="0"/>
              <a:t>输出数据的时候不应该加取地址符</a:t>
            </a:r>
            <a:r>
              <a:rPr lang="en-US" altLang="zh-CN" dirty="0"/>
              <a:t>&amp;</a:t>
            </a:r>
            <a:r>
              <a:rPr lang="zh-CN" altLang="en-US" dirty="0"/>
              <a:t>。对于字符串来说，不应该加取地址符</a:t>
            </a:r>
            <a:r>
              <a:rPr lang="en-US" altLang="zh-CN" dirty="0"/>
              <a:t>&amp; </a:t>
            </a:r>
            <a:r>
              <a:rPr lang="zh-CN" altLang="en-US" dirty="0"/>
              <a:t>。</a:t>
            </a:r>
            <a:endParaRPr lang="en-US" altLang="zh-CN" dirty="0"/>
          </a:p>
          <a:p>
            <a:r>
              <a:rPr lang="en-US" altLang="zh-CN" dirty="0" err="1"/>
              <a:t>scanf</a:t>
            </a:r>
            <a:r>
              <a:rPr lang="zh-CN" altLang="en-US" dirty="0"/>
              <a:t>里错误使用双引号</a:t>
            </a:r>
            <a:endParaRPr lang="en-US" altLang="zh-CN" dirty="0"/>
          </a:p>
        </p:txBody>
      </p:sp>
      <p:pic>
        <p:nvPicPr>
          <p:cNvPr id="5" name="图片 4">
            <a:extLst>
              <a:ext uri="{FF2B5EF4-FFF2-40B4-BE49-F238E27FC236}">
                <a16:creationId xmlns:a16="http://schemas.microsoft.com/office/drawing/2014/main" id="{5ED9C145-822F-43B1-9162-6EEB70DBBF45}"/>
              </a:ext>
            </a:extLst>
          </p:cNvPr>
          <p:cNvPicPr>
            <a:picLocks noChangeAspect="1"/>
          </p:cNvPicPr>
          <p:nvPr/>
        </p:nvPicPr>
        <p:blipFill>
          <a:blip r:embed="rId2"/>
          <a:stretch>
            <a:fillRect/>
          </a:stretch>
        </p:blipFill>
        <p:spPr>
          <a:xfrm>
            <a:off x="5576654" y="2571751"/>
            <a:ext cx="3111810" cy="2459894"/>
          </a:xfrm>
          <a:prstGeom prst="rect">
            <a:avLst/>
          </a:prstGeom>
        </p:spPr>
      </p:pic>
      <p:pic>
        <p:nvPicPr>
          <p:cNvPr id="7" name="图片 6">
            <a:extLst>
              <a:ext uri="{FF2B5EF4-FFF2-40B4-BE49-F238E27FC236}">
                <a16:creationId xmlns:a16="http://schemas.microsoft.com/office/drawing/2014/main" id="{527FE236-6DB9-4ECF-BE01-6CA7257AA2D0}"/>
              </a:ext>
            </a:extLst>
          </p:cNvPr>
          <p:cNvPicPr>
            <a:picLocks noChangeAspect="1"/>
          </p:cNvPicPr>
          <p:nvPr/>
        </p:nvPicPr>
        <p:blipFill>
          <a:blip r:embed="rId3"/>
          <a:stretch>
            <a:fillRect/>
          </a:stretch>
        </p:blipFill>
        <p:spPr>
          <a:xfrm>
            <a:off x="1632709" y="3609915"/>
            <a:ext cx="2116241" cy="731266"/>
          </a:xfrm>
          <a:prstGeom prst="rect">
            <a:avLst/>
          </a:prstGeom>
        </p:spPr>
      </p:pic>
    </p:spTree>
    <p:extLst>
      <p:ext uri="{BB962C8B-B14F-4D97-AF65-F5344CB8AC3E}">
        <p14:creationId xmlns:p14="http://schemas.microsoft.com/office/powerpoint/2010/main" val="177335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991A0C5-F1B0-8867-6AD9-349E456EFB2A}"/>
              </a:ext>
            </a:extLst>
          </p:cNvPr>
          <p:cNvSpPr>
            <a:spLocks noGrp="1"/>
          </p:cNvSpPr>
          <p:nvPr>
            <p:ph type="title"/>
          </p:nvPr>
        </p:nvSpPr>
        <p:spPr>
          <a:xfrm>
            <a:off x="381000" y="133351"/>
            <a:ext cx="7886700" cy="396875"/>
          </a:xfrm>
        </p:spPr>
        <p:txBody>
          <a:bodyPr>
            <a:normAutofit fontScale="90000"/>
          </a:bodyPr>
          <a:lstStyle/>
          <a:p>
            <a:r>
              <a:rPr lang="en-US" altLang="zh-CN" dirty="0"/>
              <a:t>1</a:t>
            </a:r>
            <a:r>
              <a:rPr lang="zh-CN" altLang="en-US" dirty="0"/>
              <a:t>*</a:t>
            </a:r>
            <a:r>
              <a:rPr lang="en-US" altLang="zh-CN" dirty="0"/>
              <a:t>. </a:t>
            </a:r>
            <a:r>
              <a:rPr lang="zh-CN" altLang="en-US" dirty="0"/>
              <a:t>字符串与指针</a:t>
            </a:r>
          </a:p>
        </p:txBody>
      </p:sp>
      <p:sp>
        <p:nvSpPr>
          <p:cNvPr id="4" name="文本框 3">
            <a:extLst>
              <a:ext uri="{FF2B5EF4-FFF2-40B4-BE49-F238E27FC236}">
                <a16:creationId xmlns:a16="http://schemas.microsoft.com/office/drawing/2014/main" id="{BD5630B0-D09D-64B6-A3BC-E721B93C0885}"/>
              </a:ext>
            </a:extLst>
          </p:cNvPr>
          <p:cNvSpPr txBox="1"/>
          <p:nvPr/>
        </p:nvSpPr>
        <p:spPr>
          <a:xfrm>
            <a:off x="148909" y="549657"/>
            <a:ext cx="3775393" cy="400110"/>
          </a:xfrm>
          <a:prstGeom prst="rect">
            <a:avLst/>
          </a:prstGeom>
          <a:noFill/>
        </p:spPr>
        <p:txBody>
          <a:bodyPr wrap="none" rtlCol="0">
            <a:spAutoFit/>
          </a:bodyPr>
          <a:lstStyle/>
          <a:p>
            <a:r>
              <a:rPr lang="zh-CN" altLang="en-US" sz="2000" dirty="0"/>
              <a:t>为什么有些场景一定要用指针？</a:t>
            </a:r>
          </a:p>
        </p:txBody>
      </p:sp>
      <p:pic>
        <p:nvPicPr>
          <p:cNvPr id="2" name="图片 1">
            <a:extLst>
              <a:ext uri="{FF2B5EF4-FFF2-40B4-BE49-F238E27FC236}">
                <a16:creationId xmlns:a16="http://schemas.microsoft.com/office/drawing/2014/main" id="{6DDD4321-C20E-78FD-A7B5-07D6A599644F}"/>
              </a:ext>
            </a:extLst>
          </p:cNvPr>
          <p:cNvPicPr>
            <a:picLocks noChangeAspect="1"/>
          </p:cNvPicPr>
          <p:nvPr/>
        </p:nvPicPr>
        <p:blipFill>
          <a:blip r:embed="rId2"/>
          <a:stretch>
            <a:fillRect/>
          </a:stretch>
        </p:blipFill>
        <p:spPr>
          <a:xfrm>
            <a:off x="261743" y="881664"/>
            <a:ext cx="4785452" cy="2119643"/>
          </a:xfrm>
          <a:prstGeom prst="rect">
            <a:avLst/>
          </a:prstGeom>
        </p:spPr>
      </p:pic>
      <p:sp>
        <p:nvSpPr>
          <p:cNvPr id="5" name="文本框 4">
            <a:extLst>
              <a:ext uri="{FF2B5EF4-FFF2-40B4-BE49-F238E27FC236}">
                <a16:creationId xmlns:a16="http://schemas.microsoft.com/office/drawing/2014/main" id="{71346C50-93C8-28BD-CC3E-92412E55AF77}"/>
              </a:ext>
            </a:extLst>
          </p:cNvPr>
          <p:cNvSpPr txBox="1"/>
          <p:nvPr/>
        </p:nvSpPr>
        <p:spPr>
          <a:xfrm>
            <a:off x="5448300" y="1123950"/>
            <a:ext cx="2819400" cy="1200329"/>
          </a:xfrm>
          <a:prstGeom prst="rect">
            <a:avLst/>
          </a:prstGeom>
          <a:noFill/>
        </p:spPr>
        <p:txBody>
          <a:bodyPr wrap="square" rtlCol="0">
            <a:spAutoFit/>
          </a:bodyPr>
          <a:lstStyle/>
          <a:p>
            <a:r>
              <a:rPr lang="zh-CN" altLang="en-US" dirty="0"/>
              <a:t>我复制了</a:t>
            </a:r>
            <a:r>
              <a:rPr lang="en-US" altLang="zh-CN" dirty="0"/>
              <a:t>a</a:t>
            </a:r>
            <a:r>
              <a:rPr lang="zh-CN" altLang="en-US" dirty="0"/>
              <a:t>，</a:t>
            </a:r>
            <a:r>
              <a:rPr lang="en-US" altLang="zh-CN" dirty="0"/>
              <a:t>b</a:t>
            </a:r>
            <a:r>
              <a:rPr lang="zh-CN" altLang="en-US" dirty="0"/>
              <a:t>在</a:t>
            </a:r>
            <a:r>
              <a:rPr lang="en-US" altLang="zh-CN" dirty="0"/>
              <a:t>swap</a:t>
            </a:r>
            <a:r>
              <a:rPr lang="zh-CN" altLang="en-US" dirty="0"/>
              <a:t>里进行交换，在</a:t>
            </a:r>
            <a:r>
              <a:rPr lang="en-US" altLang="zh-CN" dirty="0"/>
              <a:t>swap</a:t>
            </a:r>
            <a:r>
              <a:rPr lang="zh-CN" altLang="en-US" dirty="0"/>
              <a:t>里面怎么变对于</a:t>
            </a:r>
            <a:r>
              <a:rPr lang="en-US" altLang="zh-CN" dirty="0"/>
              <a:t>main</a:t>
            </a:r>
            <a:r>
              <a:rPr lang="zh-CN" altLang="en-US" dirty="0"/>
              <a:t>里面都没有影响</a:t>
            </a:r>
          </a:p>
        </p:txBody>
      </p:sp>
      <p:sp>
        <p:nvSpPr>
          <p:cNvPr id="7" name="文本框 6">
            <a:extLst>
              <a:ext uri="{FF2B5EF4-FFF2-40B4-BE49-F238E27FC236}">
                <a16:creationId xmlns:a16="http://schemas.microsoft.com/office/drawing/2014/main" id="{CC074CFD-3361-6F04-A52B-B7CF5E7B7EF7}"/>
              </a:ext>
            </a:extLst>
          </p:cNvPr>
          <p:cNvSpPr txBox="1"/>
          <p:nvPr/>
        </p:nvSpPr>
        <p:spPr>
          <a:xfrm>
            <a:off x="5479256" y="3409950"/>
            <a:ext cx="2971800" cy="923330"/>
          </a:xfrm>
          <a:prstGeom prst="rect">
            <a:avLst/>
          </a:prstGeom>
          <a:noFill/>
        </p:spPr>
        <p:txBody>
          <a:bodyPr wrap="square">
            <a:spAutoFit/>
          </a:bodyPr>
          <a:lstStyle/>
          <a:p>
            <a:r>
              <a:rPr lang="zh-CN" altLang="en-US" dirty="0"/>
              <a:t>我传递了</a:t>
            </a:r>
            <a:r>
              <a:rPr lang="en-US" altLang="zh-CN" dirty="0"/>
              <a:t>a</a:t>
            </a:r>
            <a:r>
              <a:rPr lang="zh-CN" altLang="en-US" dirty="0"/>
              <a:t>，</a:t>
            </a:r>
            <a:r>
              <a:rPr lang="en-US" altLang="zh-CN" dirty="0"/>
              <a:t>b</a:t>
            </a:r>
            <a:r>
              <a:rPr lang="zh-CN" altLang="en-US" dirty="0"/>
              <a:t>的地址，这个地址指向的值被改变了，所以在</a:t>
            </a:r>
            <a:r>
              <a:rPr lang="en-US" altLang="zh-CN" dirty="0"/>
              <a:t>main</a:t>
            </a:r>
            <a:r>
              <a:rPr lang="zh-CN" altLang="en-US" dirty="0"/>
              <a:t>里面也改变了</a:t>
            </a:r>
          </a:p>
        </p:txBody>
      </p:sp>
      <p:pic>
        <p:nvPicPr>
          <p:cNvPr id="8" name="图片 7">
            <a:extLst>
              <a:ext uri="{FF2B5EF4-FFF2-40B4-BE49-F238E27FC236}">
                <a16:creationId xmlns:a16="http://schemas.microsoft.com/office/drawing/2014/main" id="{65633B6F-EF09-C795-1378-2E8033B29967}"/>
              </a:ext>
            </a:extLst>
          </p:cNvPr>
          <p:cNvPicPr>
            <a:picLocks noChangeAspect="1"/>
          </p:cNvPicPr>
          <p:nvPr/>
        </p:nvPicPr>
        <p:blipFill>
          <a:blip r:embed="rId3"/>
          <a:stretch>
            <a:fillRect/>
          </a:stretch>
        </p:blipFill>
        <p:spPr>
          <a:xfrm>
            <a:off x="230785" y="2933204"/>
            <a:ext cx="4713048" cy="2210296"/>
          </a:xfrm>
          <a:prstGeom prst="rect">
            <a:avLst/>
          </a:prstGeom>
        </p:spPr>
      </p:pic>
    </p:spTree>
    <p:extLst>
      <p:ext uri="{BB962C8B-B14F-4D97-AF65-F5344CB8AC3E}">
        <p14:creationId xmlns:p14="http://schemas.microsoft.com/office/powerpoint/2010/main" val="6435445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47A8E56A-0F7E-F1DA-B6AB-05431710AC8D}"/>
              </a:ext>
            </a:extLst>
          </p:cNvPr>
          <p:cNvSpPr>
            <a:spLocks noGrp="1"/>
          </p:cNvSpPr>
          <p:nvPr>
            <p:ph type="title"/>
          </p:nvPr>
        </p:nvSpPr>
        <p:spPr>
          <a:xfrm>
            <a:off x="628650" y="173038"/>
            <a:ext cx="7886700" cy="396875"/>
          </a:xfrm>
        </p:spPr>
        <p:txBody>
          <a:bodyPr>
            <a:normAutofit fontScale="90000"/>
          </a:bodyPr>
          <a:lstStyle/>
          <a:p>
            <a:r>
              <a:rPr lang="en-US" altLang="zh-CN" dirty="0"/>
              <a:t>1. </a:t>
            </a:r>
            <a:r>
              <a:rPr lang="zh-CN" altLang="en-US" dirty="0"/>
              <a:t>字符串与指针</a:t>
            </a:r>
          </a:p>
        </p:txBody>
      </p:sp>
      <p:sp>
        <p:nvSpPr>
          <p:cNvPr id="4" name="文本框 3">
            <a:extLst>
              <a:ext uri="{FF2B5EF4-FFF2-40B4-BE49-F238E27FC236}">
                <a16:creationId xmlns:a16="http://schemas.microsoft.com/office/drawing/2014/main" id="{8C68A785-DAAD-9C1D-A348-7053048EEA4F}"/>
              </a:ext>
            </a:extLst>
          </p:cNvPr>
          <p:cNvSpPr txBox="1"/>
          <p:nvPr/>
        </p:nvSpPr>
        <p:spPr>
          <a:xfrm>
            <a:off x="362839" y="742950"/>
            <a:ext cx="8181086" cy="707886"/>
          </a:xfrm>
          <a:prstGeom prst="rect">
            <a:avLst/>
          </a:prstGeom>
          <a:noFill/>
        </p:spPr>
        <p:txBody>
          <a:bodyPr wrap="none" rtlCol="0">
            <a:spAutoFit/>
          </a:bodyPr>
          <a:lstStyle/>
          <a:p>
            <a:r>
              <a:rPr lang="zh-CN" altLang="en-US" sz="2000" dirty="0"/>
              <a:t>我们找不到图图小朋友了！</a:t>
            </a:r>
            <a:endParaRPr lang="en-US" altLang="zh-CN" sz="2000" dirty="0"/>
          </a:p>
          <a:p>
            <a:r>
              <a:rPr lang="zh-CN" altLang="en-US" sz="2000" dirty="0"/>
              <a:t>图图小朋友在下面的字符串里，他是里面的子串</a:t>
            </a:r>
            <a:r>
              <a:rPr lang="en-US" altLang="zh-CN" sz="2000" dirty="0"/>
              <a:t>”tutu”,</a:t>
            </a:r>
            <a:r>
              <a:rPr lang="zh-CN" altLang="en-US" sz="2000" dirty="0"/>
              <a:t>我们去找他！</a:t>
            </a:r>
          </a:p>
        </p:txBody>
      </p:sp>
      <p:pic>
        <p:nvPicPr>
          <p:cNvPr id="6" name="图片 5">
            <a:extLst>
              <a:ext uri="{FF2B5EF4-FFF2-40B4-BE49-F238E27FC236}">
                <a16:creationId xmlns:a16="http://schemas.microsoft.com/office/drawing/2014/main" id="{FFC3031D-ACD6-D158-0FE3-14C90DF00D83}"/>
              </a:ext>
            </a:extLst>
          </p:cNvPr>
          <p:cNvPicPr>
            <a:picLocks noChangeAspect="1"/>
          </p:cNvPicPr>
          <p:nvPr/>
        </p:nvPicPr>
        <p:blipFill>
          <a:blip r:embed="rId2"/>
          <a:stretch>
            <a:fillRect/>
          </a:stretch>
        </p:blipFill>
        <p:spPr>
          <a:xfrm>
            <a:off x="228600" y="1468362"/>
            <a:ext cx="4724809" cy="1425063"/>
          </a:xfrm>
          <a:prstGeom prst="rect">
            <a:avLst/>
          </a:prstGeom>
        </p:spPr>
      </p:pic>
      <p:pic>
        <p:nvPicPr>
          <p:cNvPr id="8" name="图片 7">
            <a:extLst>
              <a:ext uri="{FF2B5EF4-FFF2-40B4-BE49-F238E27FC236}">
                <a16:creationId xmlns:a16="http://schemas.microsoft.com/office/drawing/2014/main" id="{A554FACB-6586-10DF-A7C8-66CE04ABC2FA}"/>
              </a:ext>
            </a:extLst>
          </p:cNvPr>
          <p:cNvPicPr>
            <a:picLocks noChangeAspect="1"/>
          </p:cNvPicPr>
          <p:nvPr/>
        </p:nvPicPr>
        <p:blipFill>
          <a:blip r:embed="rId3"/>
          <a:stretch>
            <a:fillRect/>
          </a:stretch>
        </p:blipFill>
        <p:spPr>
          <a:xfrm>
            <a:off x="228600" y="3181350"/>
            <a:ext cx="4724809" cy="1230833"/>
          </a:xfrm>
          <a:prstGeom prst="rect">
            <a:avLst/>
          </a:prstGeom>
        </p:spPr>
      </p:pic>
      <p:sp>
        <p:nvSpPr>
          <p:cNvPr id="9" name="文本框 8">
            <a:extLst>
              <a:ext uri="{FF2B5EF4-FFF2-40B4-BE49-F238E27FC236}">
                <a16:creationId xmlns:a16="http://schemas.microsoft.com/office/drawing/2014/main" id="{24630E5D-0BFD-6258-C439-3247EB2698F3}"/>
              </a:ext>
            </a:extLst>
          </p:cNvPr>
          <p:cNvSpPr txBox="1"/>
          <p:nvPr/>
        </p:nvSpPr>
        <p:spPr>
          <a:xfrm>
            <a:off x="5029201" y="1538706"/>
            <a:ext cx="3886200" cy="4093428"/>
          </a:xfrm>
          <a:prstGeom prst="rect">
            <a:avLst/>
          </a:prstGeom>
          <a:noFill/>
        </p:spPr>
        <p:txBody>
          <a:bodyPr wrap="square" rtlCol="0">
            <a:spAutoFit/>
          </a:bodyPr>
          <a:lstStyle/>
          <a:p>
            <a:r>
              <a:rPr lang="en-US" altLang="zh-CN" sz="2000" dirty="0" err="1"/>
              <a:t>strstr</a:t>
            </a:r>
            <a:r>
              <a:rPr lang="en-US" altLang="zh-CN" sz="2000" dirty="0"/>
              <a:t> </a:t>
            </a:r>
            <a:r>
              <a:rPr lang="zh-CN" altLang="en-US" sz="2000" dirty="0"/>
              <a:t>是返回这个字符串首次出现的指针，因此它输出的是地址。</a:t>
            </a:r>
            <a:endParaRPr lang="en-US" altLang="zh-CN" sz="2000" dirty="0"/>
          </a:p>
          <a:p>
            <a:endParaRPr lang="en-US" altLang="zh-CN" sz="2000" dirty="0"/>
          </a:p>
          <a:p>
            <a:r>
              <a:rPr lang="zh-CN" altLang="en-US" sz="2000" dirty="0"/>
              <a:t>不借助现代工具，我们在现实中怎么找小朋友？</a:t>
            </a:r>
            <a:endParaRPr lang="en-US" altLang="zh-CN" sz="2000" dirty="0"/>
          </a:p>
          <a:p>
            <a:pPr marL="457200" indent="-457200">
              <a:buAutoNum type="alphaUcPeriod"/>
            </a:pPr>
            <a:r>
              <a:rPr lang="zh-CN" altLang="en-US" sz="2000" dirty="0"/>
              <a:t>图图在北纬</a:t>
            </a:r>
            <a:r>
              <a:rPr lang="en-US" altLang="zh-CN" sz="2000" dirty="0"/>
              <a:t>xxx</a:t>
            </a:r>
            <a:r>
              <a:rPr lang="zh-CN" altLang="en-US" sz="2000" dirty="0"/>
              <a:t>，东经</a:t>
            </a:r>
            <a:r>
              <a:rPr lang="en-US" altLang="zh-CN" sz="2000" dirty="0"/>
              <a:t>xxx……</a:t>
            </a:r>
          </a:p>
          <a:p>
            <a:pPr marL="457200" indent="-457200">
              <a:buAutoNum type="alphaUcPeriod"/>
            </a:pPr>
            <a:r>
              <a:rPr lang="zh-CN" altLang="en-US" sz="2000" dirty="0"/>
              <a:t>图图是翻斗幼儿园放学队伍里的第</a:t>
            </a:r>
            <a:r>
              <a:rPr lang="en-US" altLang="zh-CN" sz="2000" dirty="0"/>
              <a:t>4</a:t>
            </a:r>
            <a:r>
              <a:rPr lang="zh-CN" altLang="en-US" sz="2000" dirty="0"/>
              <a:t>个</a:t>
            </a:r>
            <a:endParaRPr lang="en-US" altLang="zh-CN" sz="2000" dirty="0"/>
          </a:p>
          <a:p>
            <a:endParaRPr lang="en-US" altLang="zh-CN" sz="2000" dirty="0"/>
          </a:p>
          <a:p>
            <a:r>
              <a:rPr lang="zh-CN" altLang="en-US" sz="2000" dirty="0"/>
              <a:t>可见，指针不重要，指针背后的相对关系</a:t>
            </a:r>
            <a:r>
              <a:rPr lang="en-US" altLang="zh-CN" sz="2000" dirty="0"/>
              <a:t>/</a:t>
            </a:r>
            <a:r>
              <a:rPr lang="zh-CN" altLang="en-US" sz="2000" dirty="0"/>
              <a:t>数组下标更重要！</a:t>
            </a:r>
            <a:endParaRPr lang="en-US" altLang="zh-CN" sz="2000" dirty="0"/>
          </a:p>
          <a:p>
            <a:pPr marL="457200" indent="-457200">
              <a:buAutoNum type="alphaUcPeriod"/>
            </a:pPr>
            <a:endParaRPr lang="en-US" altLang="zh-CN" sz="2000" dirty="0"/>
          </a:p>
          <a:p>
            <a:endParaRPr lang="zh-CN" altLang="en-US" sz="2000" dirty="0"/>
          </a:p>
        </p:txBody>
      </p:sp>
    </p:spTree>
    <p:extLst>
      <p:ext uri="{BB962C8B-B14F-4D97-AF65-F5344CB8AC3E}">
        <p14:creationId xmlns:p14="http://schemas.microsoft.com/office/powerpoint/2010/main" val="9590301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EDCA9D9-B38A-3BB0-AAC4-F5C70B642880}"/>
              </a:ext>
            </a:extLst>
          </p:cNvPr>
          <p:cNvSpPr>
            <a:spLocks noGrp="1"/>
          </p:cNvSpPr>
          <p:nvPr>
            <p:ph type="title"/>
          </p:nvPr>
        </p:nvSpPr>
        <p:spPr>
          <a:xfrm>
            <a:off x="628650" y="173038"/>
            <a:ext cx="7886700" cy="396875"/>
          </a:xfrm>
        </p:spPr>
        <p:txBody>
          <a:bodyPr>
            <a:normAutofit fontScale="90000"/>
          </a:bodyPr>
          <a:lstStyle/>
          <a:p>
            <a:r>
              <a:rPr lang="en-US" altLang="zh-CN" dirty="0"/>
              <a:t>1. </a:t>
            </a:r>
            <a:r>
              <a:rPr lang="zh-CN" altLang="en-US" dirty="0"/>
              <a:t>字符串与指针</a:t>
            </a:r>
          </a:p>
        </p:txBody>
      </p:sp>
      <p:sp>
        <p:nvSpPr>
          <p:cNvPr id="4" name="文本框 3">
            <a:extLst>
              <a:ext uri="{FF2B5EF4-FFF2-40B4-BE49-F238E27FC236}">
                <a16:creationId xmlns:a16="http://schemas.microsoft.com/office/drawing/2014/main" id="{E14DA6BE-6505-EDA9-EC24-F81BB8261847}"/>
              </a:ext>
            </a:extLst>
          </p:cNvPr>
          <p:cNvSpPr txBox="1"/>
          <p:nvPr/>
        </p:nvSpPr>
        <p:spPr>
          <a:xfrm>
            <a:off x="628650" y="666750"/>
            <a:ext cx="4648200" cy="400110"/>
          </a:xfrm>
          <a:prstGeom prst="rect">
            <a:avLst/>
          </a:prstGeom>
          <a:noFill/>
        </p:spPr>
        <p:txBody>
          <a:bodyPr wrap="square" rtlCol="0">
            <a:spAutoFit/>
          </a:bodyPr>
          <a:lstStyle/>
          <a:p>
            <a:r>
              <a:rPr lang="zh-CN" altLang="en-US" sz="2000" dirty="0"/>
              <a:t>看了这么多，还是不会怎么办？</a:t>
            </a:r>
          </a:p>
        </p:txBody>
      </p:sp>
      <p:sp>
        <p:nvSpPr>
          <p:cNvPr id="5" name="文本框 4">
            <a:extLst>
              <a:ext uri="{FF2B5EF4-FFF2-40B4-BE49-F238E27FC236}">
                <a16:creationId xmlns:a16="http://schemas.microsoft.com/office/drawing/2014/main" id="{13FF25B5-8421-8B19-975B-7FE98435ACA3}"/>
              </a:ext>
            </a:extLst>
          </p:cNvPr>
          <p:cNvSpPr txBox="1"/>
          <p:nvPr/>
        </p:nvSpPr>
        <p:spPr>
          <a:xfrm>
            <a:off x="614362" y="1052592"/>
            <a:ext cx="8122444" cy="1938992"/>
          </a:xfrm>
          <a:prstGeom prst="rect">
            <a:avLst/>
          </a:prstGeom>
          <a:noFill/>
        </p:spPr>
        <p:txBody>
          <a:bodyPr wrap="square" rtlCol="0">
            <a:spAutoFit/>
          </a:bodyPr>
          <a:lstStyle/>
          <a:p>
            <a:pPr marL="457200" indent="-457200">
              <a:buAutoNum type="arabicPeriod"/>
            </a:pPr>
            <a:r>
              <a:rPr lang="zh-CN" altLang="en-US" sz="2000" dirty="0"/>
              <a:t>不会就不要用，用一些可靠性高、直观的方法</a:t>
            </a:r>
            <a:endParaRPr lang="en-US" altLang="zh-CN" sz="2000" dirty="0"/>
          </a:p>
          <a:p>
            <a:r>
              <a:rPr lang="zh-CN" altLang="en-US" sz="2000" dirty="0"/>
              <a:t>开字符串就老老实实地用 </a:t>
            </a:r>
            <a:r>
              <a:rPr lang="en-US" altLang="zh-CN" sz="2000" dirty="0"/>
              <a:t>char s[10005]</a:t>
            </a:r>
            <a:r>
              <a:rPr lang="zh-CN" altLang="en-US" sz="2000" dirty="0"/>
              <a:t>这种的，可以稍微大点，但是开够大小最重要；</a:t>
            </a:r>
            <a:endParaRPr lang="en-US" altLang="zh-CN" sz="2000" dirty="0"/>
          </a:p>
          <a:p>
            <a:r>
              <a:rPr lang="zh-CN" altLang="en-US" sz="2000" dirty="0"/>
              <a:t>找位置，就想想数组的下标；什么 </a:t>
            </a:r>
            <a:r>
              <a:rPr lang="en-US" altLang="zh-CN" sz="2000" dirty="0"/>
              <a:t>*(p+5) *(p[2]+1) *(*p)+1</a:t>
            </a:r>
            <a:r>
              <a:rPr lang="zh-CN" altLang="en-US" sz="2000" dirty="0"/>
              <a:t>之类的乱七八糟的，我统统远离，安心用最原始的</a:t>
            </a:r>
            <a:r>
              <a:rPr lang="en-US" altLang="zh-CN" sz="2000" dirty="0"/>
              <a:t>a[3]</a:t>
            </a:r>
            <a:r>
              <a:rPr lang="zh-CN" altLang="en-US" sz="2000" dirty="0"/>
              <a:t>、</a:t>
            </a:r>
            <a:r>
              <a:rPr lang="en-US" altLang="zh-CN" sz="2000" dirty="0"/>
              <a:t>a[2][1]</a:t>
            </a:r>
            <a:r>
              <a:rPr lang="zh-CN" altLang="en-US" sz="2000" dirty="0"/>
              <a:t>、</a:t>
            </a:r>
            <a:r>
              <a:rPr lang="en-US" altLang="zh-CN" sz="2000" dirty="0"/>
              <a:t>a[</a:t>
            </a:r>
            <a:r>
              <a:rPr lang="en-US" altLang="zh-CN" sz="2000" dirty="0" err="1"/>
              <a:t>i</a:t>
            </a:r>
            <a:r>
              <a:rPr lang="en-US" altLang="zh-CN" sz="2000" dirty="0"/>
              <a:t>][j]</a:t>
            </a:r>
            <a:r>
              <a:rPr lang="zh-CN" altLang="en-US" sz="2000" dirty="0"/>
              <a:t>这些。</a:t>
            </a:r>
            <a:endParaRPr lang="en-US" altLang="zh-CN" sz="2000" dirty="0"/>
          </a:p>
          <a:p>
            <a:r>
              <a:rPr lang="zh-CN" altLang="en-US" sz="2000" dirty="0"/>
              <a:t>交换变量，直接“所见即所得”，直接在函数本地交换；</a:t>
            </a:r>
          </a:p>
        </p:txBody>
      </p:sp>
      <p:sp>
        <p:nvSpPr>
          <p:cNvPr id="6" name="文本框 5">
            <a:extLst>
              <a:ext uri="{FF2B5EF4-FFF2-40B4-BE49-F238E27FC236}">
                <a16:creationId xmlns:a16="http://schemas.microsoft.com/office/drawing/2014/main" id="{7A441870-8AEB-2BEF-697B-98982F697408}"/>
              </a:ext>
            </a:extLst>
          </p:cNvPr>
          <p:cNvSpPr txBox="1"/>
          <p:nvPr/>
        </p:nvSpPr>
        <p:spPr>
          <a:xfrm>
            <a:off x="628650" y="3023483"/>
            <a:ext cx="7970043" cy="707886"/>
          </a:xfrm>
          <a:prstGeom prst="rect">
            <a:avLst/>
          </a:prstGeom>
          <a:noFill/>
        </p:spPr>
        <p:txBody>
          <a:bodyPr wrap="square" rtlCol="0">
            <a:spAutoFit/>
          </a:bodyPr>
          <a:lstStyle/>
          <a:p>
            <a:r>
              <a:rPr lang="en-US" altLang="zh-CN" sz="2000" dirty="0"/>
              <a:t>2.</a:t>
            </a:r>
            <a:r>
              <a:rPr lang="zh-CN" altLang="en-US" sz="2000" dirty="0"/>
              <a:t>有些库函数比如</a:t>
            </a:r>
            <a:r>
              <a:rPr lang="en-US" altLang="zh-CN" sz="2000" dirty="0" err="1"/>
              <a:t>strchr</a:t>
            </a:r>
            <a:r>
              <a:rPr lang="zh-CN" altLang="en-US" sz="2000" dirty="0"/>
              <a:t>、</a:t>
            </a:r>
            <a:r>
              <a:rPr lang="en-US" altLang="zh-CN" sz="2000" dirty="0" err="1"/>
              <a:t>strstr</a:t>
            </a:r>
            <a:r>
              <a:rPr lang="zh-CN" altLang="en-US" sz="2000" dirty="0"/>
              <a:t>非要返回指针，那我就减去一个数组名，直接就把数组下标求解出来，用数组下标多香；</a:t>
            </a:r>
          </a:p>
        </p:txBody>
      </p:sp>
      <p:sp>
        <p:nvSpPr>
          <p:cNvPr id="7" name="文本框 6">
            <a:extLst>
              <a:ext uri="{FF2B5EF4-FFF2-40B4-BE49-F238E27FC236}">
                <a16:creationId xmlns:a16="http://schemas.microsoft.com/office/drawing/2014/main" id="{A68D17BD-6E65-6750-9512-CA25A1D514F9}"/>
              </a:ext>
            </a:extLst>
          </p:cNvPr>
          <p:cNvSpPr txBox="1"/>
          <p:nvPr/>
        </p:nvSpPr>
        <p:spPr>
          <a:xfrm>
            <a:off x="616361" y="3818473"/>
            <a:ext cx="8451440" cy="1200329"/>
          </a:xfrm>
          <a:prstGeom prst="rect">
            <a:avLst/>
          </a:prstGeom>
          <a:noFill/>
        </p:spPr>
        <p:txBody>
          <a:bodyPr wrap="square" rtlCol="0">
            <a:spAutoFit/>
          </a:bodyPr>
          <a:lstStyle/>
          <a:p>
            <a:r>
              <a:rPr lang="en-US" altLang="zh-CN" dirty="0"/>
              <a:t>3.</a:t>
            </a:r>
            <a:r>
              <a:rPr lang="zh-CN" altLang="en-US" dirty="0"/>
              <a:t>有些函数比如</a:t>
            </a:r>
            <a:r>
              <a:rPr lang="en-US" altLang="zh-CN" dirty="0"/>
              <a:t>(s)</a:t>
            </a:r>
            <a:r>
              <a:rPr lang="en-US" altLang="zh-CN" dirty="0" err="1"/>
              <a:t>scanf</a:t>
            </a:r>
            <a:r>
              <a:rPr lang="zh-CN" altLang="en-US" dirty="0"/>
              <a:t>、</a:t>
            </a:r>
            <a:r>
              <a:rPr lang="en-US" altLang="zh-CN" dirty="0"/>
              <a:t>(s)</a:t>
            </a:r>
            <a:r>
              <a:rPr lang="en-US" altLang="zh-CN" dirty="0" err="1"/>
              <a:t>printf</a:t>
            </a:r>
            <a:r>
              <a:rPr lang="zh-CN" altLang="en-US" dirty="0"/>
              <a:t>非要我传进去一个指针，那我就记格式；</a:t>
            </a:r>
            <a:endParaRPr lang="en-US" altLang="zh-CN" dirty="0"/>
          </a:p>
          <a:p>
            <a:r>
              <a:rPr lang="en-US" altLang="zh-CN" dirty="0" err="1"/>
              <a:t>sscanf</a:t>
            </a:r>
            <a:r>
              <a:rPr lang="en-US" altLang="zh-CN" dirty="0"/>
              <a:t>(</a:t>
            </a:r>
            <a:r>
              <a:rPr lang="en-US" altLang="zh-CN" dirty="0" err="1"/>
              <a:t>a+i</a:t>
            </a:r>
            <a:r>
              <a:rPr lang="en-US" altLang="zh-CN" dirty="0"/>
              <a:t>,”%</a:t>
            </a:r>
            <a:r>
              <a:rPr lang="en-US" altLang="zh-CN" dirty="0" err="1"/>
              <a:t>d”,&amp;p</a:t>
            </a:r>
            <a:r>
              <a:rPr lang="en-US" altLang="zh-CN" dirty="0"/>
              <a:t>);  </a:t>
            </a:r>
            <a:r>
              <a:rPr lang="en-US" altLang="zh-CN" dirty="0" err="1"/>
              <a:t>a+i</a:t>
            </a:r>
            <a:r>
              <a:rPr lang="en-US" altLang="zh-CN" dirty="0"/>
              <a:t> </a:t>
            </a:r>
            <a:r>
              <a:rPr lang="zh-CN" altLang="en-US" dirty="0"/>
              <a:t>就是从</a:t>
            </a:r>
            <a:r>
              <a:rPr lang="en-US" altLang="zh-CN" dirty="0"/>
              <a:t>a[</a:t>
            </a:r>
            <a:r>
              <a:rPr lang="en-US" altLang="zh-CN" dirty="0" err="1"/>
              <a:t>i</a:t>
            </a:r>
            <a:r>
              <a:rPr lang="en-US" altLang="zh-CN" dirty="0"/>
              <a:t>]</a:t>
            </a:r>
            <a:r>
              <a:rPr lang="zh-CN" altLang="en-US" dirty="0"/>
              <a:t>位置开始读取一个</a:t>
            </a:r>
            <a:r>
              <a:rPr lang="en-US" altLang="zh-CN" dirty="0"/>
              <a:t>int</a:t>
            </a:r>
            <a:r>
              <a:rPr lang="zh-CN" altLang="en-US" dirty="0"/>
              <a:t>型数字；</a:t>
            </a:r>
            <a:endParaRPr lang="en-US" altLang="zh-CN" dirty="0"/>
          </a:p>
          <a:p>
            <a:r>
              <a:rPr lang="en-US" altLang="zh-CN" dirty="0" err="1"/>
              <a:t>sprintf</a:t>
            </a:r>
            <a:r>
              <a:rPr lang="en-US" altLang="zh-CN" dirty="0"/>
              <a:t>(</a:t>
            </a:r>
            <a:r>
              <a:rPr lang="en-US" altLang="zh-CN" dirty="0" err="1"/>
              <a:t>a+i</a:t>
            </a:r>
            <a:r>
              <a:rPr lang="en-US" altLang="zh-CN" dirty="0"/>
              <a:t>,”%</a:t>
            </a:r>
            <a:r>
              <a:rPr lang="en-US" altLang="zh-CN" dirty="0" err="1"/>
              <a:t>d”,p</a:t>
            </a:r>
            <a:r>
              <a:rPr lang="en-US" altLang="zh-CN" dirty="0"/>
              <a:t>); </a:t>
            </a:r>
            <a:r>
              <a:rPr lang="en-US" altLang="zh-CN" dirty="0" err="1"/>
              <a:t>a+i</a:t>
            </a:r>
            <a:r>
              <a:rPr lang="en-US" altLang="zh-CN" dirty="0"/>
              <a:t> </a:t>
            </a:r>
            <a:r>
              <a:rPr lang="zh-CN" altLang="en-US" dirty="0"/>
              <a:t>就是从</a:t>
            </a:r>
            <a:r>
              <a:rPr lang="en-US" altLang="zh-CN" dirty="0"/>
              <a:t>a[</a:t>
            </a:r>
            <a:r>
              <a:rPr lang="en-US" altLang="zh-CN" dirty="0" err="1"/>
              <a:t>i</a:t>
            </a:r>
            <a:r>
              <a:rPr lang="en-US" altLang="zh-CN" dirty="0"/>
              <a:t>]</a:t>
            </a:r>
            <a:r>
              <a:rPr lang="zh-CN" altLang="en-US" dirty="0"/>
              <a:t>位置开始给字符串放进去一个</a:t>
            </a:r>
            <a:r>
              <a:rPr lang="en-US" altLang="zh-CN" dirty="0"/>
              <a:t>int</a:t>
            </a:r>
            <a:r>
              <a:rPr lang="zh-CN" altLang="en-US" dirty="0"/>
              <a:t>型数字；</a:t>
            </a:r>
            <a:endParaRPr lang="en-US" altLang="zh-CN" dirty="0"/>
          </a:p>
          <a:p>
            <a:r>
              <a:rPr lang="en-US" altLang="zh-CN" dirty="0"/>
              <a:t>qsort</a:t>
            </a:r>
            <a:r>
              <a:rPr lang="zh-CN" altLang="en-US" dirty="0"/>
              <a:t>也是一样，等下再讲！</a:t>
            </a:r>
            <a:endParaRPr lang="en-US" altLang="zh-CN" dirty="0"/>
          </a:p>
        </p:txBody>
      </p:sp>
    </p:spTree>
    <p:extLst>
      <p:ext uri="{BB962C8B-B14F-4D97-AF65-F5344CB8AC3E}">
        <p14:creationId xmlns:p14="http://schemas.microsoft.com/office/powerpoint/2010/main" val="8654685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2D959-E07C-B189-23C7-5496F293B470}"/>
              </a:ext>
            </a:extLst>
          </p:cNvPr>
          <p:cNvSpPr>
            <a:spLocks noGrp="1"/>
          </p:cNvSpPr>
          <p:nvPr>
            <p:ph type="title"/>
          </p:nvPr>
        </p:nvSpPr>
        <p:spPr/>
        <p:txBody>
          <a:bodyPr>
            <a:normAutofit fontScale="90000"/>
          </a:bodyPr>
          <a:lstStyle/>
          <a:p>
            <a:r>
              <a:rPr lang="zh-CN" altLang="en-US" dirty="0"/>
              <a:t>数组下标和指针？绕清楚？</a:t>
            </a:r>
          </a:p>
        </p:txBody>
      </p:sp>
      <p:pic>
        <p:nvPicPr>
          <p:cNvPr id="3" name="Picture 2">
            <a:extLst>
              <a:ext uri="{FF2B5EF4-FFF2-40B4-BE49-F238E27FC236}">
                <a16:creationId xmlns:a16="http://schemas.microsoft.com/office/drawing/2014/main" id="{8F59CFF2-24AE-FC28-D85D-85D00D9031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34" y="690698"/>
            <a:ext cx="1501175" cy="1501175"/>
          </a:xfrm>
          <a:prstGeom prst="rect">
            <a:avLst/>
          </a:prstGeom>
          <a:noFill/>
          <a:extLst>
            <a:ext uri="{909E8E84-426E-40DD-AFC4-6F175D3DCCD1}">
              <a14:hiddenFill xmlns:a14="http://schemas.microsoft.com/office/drawing/2010/main">
                <a:solidFill>
                  <a:srgbClr val="FFFFFF"/>
                </a:solidFill>
              </a14:hiddenFill>
            </a:ext>
          </a:extLst>
        </p:spPr>
      </p:pic>
      <p:sp>
        <p:nvSpPr>
          <p:cNvPr id="4" name="对话气泡: 圆角矩形 3">
            <a:extLst>
              <a:ext uri="{FF2B5EF4-FFF2-40B4-BE49-F238E27FC236}">
                <a16:creationId xmlns:a16="http://schemas.microsoft.com/office/drawing/2014/main" id="{4DF1386E-257D-200A-791D-510D8D43F005}"/>
              </a:ext>
            </a:extLst>
          </p:cNvPr>
          <p:cNvSpPr/>
          <p:nvPr/>
        </p:nvSpPr>
        <p:spPr>
          <a:xfrm>
            <a:off x="1981200" y="690698"/>
            <a:ext cx="1949975" cy="750587"/>
          </a:xfrm>
          <a:prstGeom prst="wedgeRoundRectCallout">
            <a:avLst>
              <a:gd name="adj1" fmla="val -59895"/>
              <a:gd name="adj2" fmla="val 6899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50000"/>
                  </a:schemeClr>
                </a:solidFill>
              </a:rPr>
              <a:t>我叫胡图图，我家住在翻斗大街翻斗花园二号楼</a:t>
            </a:r>
            <a:r>
              <a:rPr lang="en-US" altLang="zh-CN" sz="1400" dirty="0">
                <a:solidFill>
                  <a:schemeClr val="tx1">
                    <a:lumMod val="50000"/>
                  </a:schemeClr>
                </a:solidFill>
              </a:rPr>
              <a:t>1001</a:t>
            </a:r>
            <a:r>
              <a:rPr lang="zh-CN" altLang="en-US" sz="1400" dirty="0">
                <a:solidFill>
                  <a:schemeClr val="tx1">
                    <a:lumMod val="50000"/>
                  </a:schemeClr>
                </a:solidFill>
              </a:rPr>
              <a:t>室</a:t>
            </a:r>
          </a:p>
        </p:txBody>
      </p:sp>
      <p:pic>
        <p:nvPicPr>
          <p:cNvPr id="5" name="图片 4">
            <a:extLst>
              <a:ext uri="{FF2B5EF4-FFF2-40B4-BE49-F238E27FC236}">
                <a16:creationId xmlns:a16="http://schemas.microsoft.com/office/drawing/2014/main" id="{01216CA0-7ABC-7B37-600D-A4D5C4D08E09}"/>
              </a:ext>
            </a:extLst>
          </p:cNvPr>
          <p:cNvPicPr>
            <a:picLocks noChangeAspect="1"/>
          </p:cNvPicPr>
          <p:nvPr/>
        </p:nvPicPr>
        <p:blipFill>
          <a:blip r:embed="rId3"/>
          <a:stretch>
            <a:fillRect/>
          </a:stretch>
        </p:blipFill>
        <p:spPr>
          <a:xfrm>
            <a:off x="211198" y="2335909"/>
            <a:ext cx="1397709" cy="1284659"/>
          </a:xfrm>
          <a:prstGeom prst="rect">
            <a:avLst/>
          </a:prstGeom>
        </p:spPr>
      </p:pic>
      <p:sp>
        <p:nvSpPr>
          <p:cNvPr id="6" name="对话气泡: 圆角矩形 5">
            <a:extLst>
              <a:ext uri="{FF2B5EF4-FFF2-40B4-BE49-F238E27FC236}">
                <a16:creationId xmlns:a16="http://schemas.microsoft.com/office/drawing/2014/main" id="{291CEA76-0A2A-699E-09FD-35C2914A07CD}"/>
              </a:ext>
            </a:extLst>
          </p:cNvPr>
          <p:cNvSpPr/>
          <p:nvPr/>
        </p:nvSpPr>
        <p:spPr>
          <a:xfrm>
            <a:off x="1981199" y="1807369"/>
            <a:ext cx="1949975" cy="750587"/>
          </a:xfrm>
          <a:prstGeom prst="wedgeRoundRectCallout">
            <a:avLst>
              <a:gd name="adj1" fmla="val -59895"/>
              <a:gd name="adj2" fmla="val 6899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50000"/>
                  </a:schemeClr>
                </a:solidFill>
              </a:rPr>
              <a:t>我叫牛爷爷，我家住在翻斗大街翻斗花园二号楼</a:t>
            </a:r>
            <a:r>
              <a:rPr lang="en-US" altLang="zh-CN" sz="1400" dirty="0">
                <a:solidFill>
                  <a:schemeClr val="tx1">
                    <a:lumMod val="50000"/>
                  </a:schemeClr>
                </a:solidFill>
              </a:rPr>
              <a:t>1101</a:t>
            </a:r>
            <a:r>
              <a:rPr lang="zh-CN" altLang="en-US" sz="1400" dirty="0">
                <a:solidFill>
                  <a:schemeClr val="tx1">
                    <a:lumMod val="50000"/>
                  </a:schemeClr>
                </a:solidFill>
              </a:rPr>
              <a:t>室</a:t>
            </a:r>
          </a:p>
        </p:txBody>
      </p:sp>
      <p:sp>
        <p:nvSpPr>
          <p:cNvPr id="7" name="文本框 6">
            <a:extLst>
              <a:ext uri="{FF2B5EF4-FFF2-40B4-BE49-F238E27FC236}">
                <a16:creationId xmlns:a16="http://schemas.microsoft.com/office/drawing/2014/main" id="{B924AA2E-13DF-AD45-4E9B-193066B2533F}"/>
              </a:ext>
            </a:extLst>
          </p:cNvPr>
          <p:cNvSpPr txBox="1"/>
          <p:nvPr/>
        </p:nvSpPr>
        <p:spPr>
          <a:xfrm>
            <a:off x="350920" y="3933351"/>
            <a:ext cx="3941507" cy="1015663"/>
          </a:xfrm>
          <a:prstGeom prst="rect">
            <a:avLst/>
          </a:prstGeom>
          <a:noFill/>
        </p:spPr>
        <p:txBody>
          <a:bodyPr wrap="square" rtlCol="0">
            <a:spAutoFit/>
          </a:bodyPr>
          <a:lstStyle/>
          <a:p>
            <a:r>
              <a:rPr lang="zh-CN" altLang="en-US" sz="2000" dirty="0"/>
              <a:t>图图在字符串</a:t>
            </a:r>
            <a:r>
              <a:rPr lang="en-US" altLang="zh-CN" sz="2000" dirty="0"/>
              <a:t>p</a:t>
            </a:r>
            <a:r>
              <a:rPr lang="zh-CN" altLang="en-US" sz="2000" dirty="0"/>
              <a:t>中，他是字符‘</a:t>
            </a:r>
            <a:r>
              <a:rPr lang="en-US" altLang="zh-CN" sz="2000" dirty="0"/>
              <a:t>t</a:t>
            </a:r>
            <a:r>
              <a:rPr lang="zh-CN" altLang="en-US" sz="2000" dirty="0"/>
              <a:t>’，牛爷爷我不清楚，但他在图图往后数的第</a:t>
            </a:r>
            <a:r>
              <a:rPr lang="en-US" altLang="zh-CN" sz="2000" dirty="0"/>
              <a:t>100</a:t>
            </a:r>
            <a:r>
              <a:rPr lang="zh-CN" altLang="en-US" sz="2000" dirty="0"/>
              <a:t>个位置；</a:t>
            </a:r>
          </a:p>
        </p:txBody>
      </p:sp>
      <p:pic>
        <p:nvPicPr>
          <p:cNvPr id="12" name="图片 11">
            <a:extLst>
              <a:ext uri="{FF2B5EF4-FFF2-40B4-BE49-F238E27FC236}">
                <a16:creationId xmlns:a16="http://schemas.microsoft.com/office/drawing/2014/main" id="{B2F6BAE1-243B-0E61-7498-C46BA23032DD}"/>
              </a:ext>
            </a:extLst>
          </p:cNvPr>
          <p:cNvPicPr>
            <a:picLocks noChangeAspect="1"/>
          </p:cNvPicPr>
          <p:nvPr/>
        </p:nvPicPr>
        <p:blipFill>
          <a:blip r:embed="rId4"/>
          <a:stretch>
            <a:fillRect/>
          </a:stretch>
        </p:blipFill>
        <p:spPr>
          <a:xfrm>
            <a:off x="4148184" y="818820"/>
            <a:ext cx="4907705" cy="3810330"/>
          </a:xfrm>
          <a:prstGeom prst="rect">
            <a:avLst/>
          </a:prstGeom>
        </p:spPr>
      </p:pic>
    </p:spTree>
    <p:extLst>
      <p:ext uri="{BB962C8B-B14F-4D97-AF65-F5344CB8AC3E}">
        <p14:creationId xmlns:p14="http://schemas.microsoft.com/office/powerpoint/2010/main" val="180233469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DAAA-7BE2-B824-3E1D-DB988F39C41F}"/>
              </a:ext>
            </a:extLst>
          </p:cNvPr>
          <p:cNvSpPr>
            <a:spLocks noGrp="1"/>
          </p:cNvSpPr>
          <p:nvPr>
            <p:ph type="title"/>
          </p:nvPr>
        </p:nvSpPr>
        <p:spPr/>
        <p:txBody>
          <a:bodyPr>
            <a:normAutofit fontScale="90000"/>
          </a:bodyPr>
          <a:lstStyle/>
          <a:p>
            <a:r>
              <a:rPr lang="zh-CN" altLang="en-US" dirty="0"/>
              <a:t>数组下标和指针？绕清楚？</a:t>
            </a:r>
          </a:p>
        </p:txBody>
      </p:sp>
      <p:sp>
        <p:nvSpPr>
          <p:cNvPr id="3" name="文本框 2">
            <a:extLst>
              <a:ext uri="{FF2B5EF4-FFF2-40B4-BE49-F238E27FC236}">
                <a16:creationId xmlns:a16="http://schemas.microsoft.com/office/drawing/2014/main" id="{8A67DBD1-8352-9A55-51C0-602C1AB430FF}"/>
              </a:ext>
            </a:extLst>
          </p:cNvPr>
          <p:cNvSpPr txBox="1"/>
          <p:nvPr/>
        </p:nvSpPr>
        <p:spPr>
          <a:xfrm>
            <a:off x="457200" y="819150"/>
            <a:ext cx="5486400" cy="1015663"/>
          </a:xfrm>
          <a:prstGeom prst="rect">
            <a:avLst/>
          </a:prstGeom>
          <a:noFill/>
        </p:spPr>
        <p:txBody>
          <a:bodyPr wrap="square" rtlCol="0">
            <a:spAutoFit/>
          </a:bodyPr>
          <a:lstStyle/>
          <a:p>
            <a:r>
              <a:rPr lang="zh-CN" altLang="en-US" sz="2000" dirty="0"/>
              <a:t>图图在字符串</a:t>
            </a:r>
            <a:r>
              <a:rPr lang="en-US" altLang="zh-CN" sz="2000" dirty="0"/>
              <a:t>p</a:t>
            </a:r>
            <a:r>
              <a:rPr lang="zh-CN" altLang="en-US" sz="2000" dirty="0"/>
              <a:t>中，他是字符‘</a:t>
            </a:r>
            <a:r>
              <a:rPr lang="en-US" altLang="zh-CN" sz="2000" dirty="0"/>
              <a:t>t</a:t>
            </a:r>
            <a:r>
              <a:rPr lang="zh-CN" altLang="en-US" sz="2000" dirty="0"/>
              <a:t>’，牛爷爷我不清楚，但他在图图往后数的第</a:t>
            </a:r>
            <a:r>
              <a:rPr lang="en-US" altLang="zh-CN" sz="2000" dirty="0"/>
              <a:t>100</a:t>
            </a:r>
            <a:r>
              <a:rPr lang="zh-CN" altLang="en-US" sz="2000" dirty="0"/>
              <a:t>个位置；</a:t>
            </a:r>
            <a:endParaRPr lang="en-US" altLang="zh-CN" sz="2000" dirty="0"/>
          </a:p>
          <a:p>
            <a:r>
              <a:rPr lang="zh-CN" altLang="en-US" sz="2000" dirty="0"/>
              <a:t>我们输出牛爷爷和他之后的所有字符：</a:t>
            </a:r>
          </a:p>
        </p:txBody>
      </p:sp>
      <p:pic>
        <p:nvPicPr>
          <p:cNvPr id="5" name="图片 4">
            <a:extLst>
              <a:ext uri="{FF2B5EF4-FFF2-40B4-BE49-F238E27FC236}">
                <a16:creationId xmlns:a16="http://schemas.microsoft.com/office/drawing/2014/main" id="{AC80DC7B-2E9F-8549-90DC-53C9C87199A3}"/>
              </a:ext>
            </a:extLst>
          </p:cNvPr>
          <p:cNvPicPr>
            <a:picLocks noChangeAspect="1"/>
          </p:cNvPicPr>
          <p:nvPr/>
        </p:nvPicPr>
        <p:blipFill>
          <a:blip r:embed="rId2"/>
          <a:stretch>
            <a:fillRect/>
          </a:stretch>
        </p:blipFill>
        <p:spPr>
          <a:xfrm>
            <a:off x="381000" y="1885950"/>
            <a:ext cx="6781800" cy="3022325"/>
          </a:xfrm>
          <a:prstGeom prst="rect">
            <a:avLst/>
          </a:prstGeom>
        </p:spPr>
      </p:pic>
    </p:spTree>
    <p:extLst>
      <p:ext uri="{BB962C8B-B14F-4D97-AF65-F5344CB8AC3E}">
        <p14:creationId xmlns:p14="http://schemas.microsoft.com/office/powerpoint/2010/main" val="26375317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91117-7A9C-0B60-88A6-618A00318CD2}"/>
              </a:ext>
            </a:extLst>
          </p:cNvPr>
          <p:cNvSpPr>
            <a:spLocks noGrp="1"/>
          </p:cNvSpPr>
          <p:nvPr>
            <p:ph type="title"/>
          </p:nvPr>
        </p:nvSpPr>
        <p:spPr>
          <a:xfrm>
            <a:off x="381000" y="209550"/>
            <a:ext cx="7886700" cy="397896"/>
          </a:xfrm>
        </p:spPr>
        <p:txBody>
          <a:bodyPr>
            <a:normAutofit fontScale="90000"/>
          </a:bodyPr>
          <a:lstStyle/>
          <a:p>
            <a:r>
              <a:rPr lang="en-US" altLang="zh-CN" dirty="0"/>
              <a:t>2. qsort</a:t>
            </a:r>
            <a:r>
              <a:rPr lang="zh-CN" altLang="en-US" dirty="0"/>
              <a:t>与函数</a:t>
            </a:r>
          </a:p>
        </p:txBody>
      </p:sp>
      <p:pic>
        <p:nvPicPr>
          <p:cNvPr id="8" name="图片 7">
            <a:extLst>
              <a:ext uri="{FF2B5EF4-FFF2-40B4-BE49-F238E27FC236}">
                <a16:creationId xmlns:a16="http://schemas.microsoft.com/office/drawing/2014/main" id="{14B0B633-90E7-5B4F-288B-73CA3E658A92}"/>
              </a:ext>
            </a:extLst>
          </p:cNvPr>
          <p:cNvPicPr>
            <a:picLocks noChangeAspect="1"/>
          </p:cNvPicPr>
          <p:nvPr/>
        </p:nvPicPr>
        <p:blipFill>
          <a:blip r:embed="rId2"/>
          <a:stretch>
            <a:fillRect/>
          </a:stretch>
        </p:blipFill>
        <p:spPr>
          <a:xfrm>
            <a:off x="76200" y="657652"/>
            <a:ext cx="9144000" cy="4485848"/>
          </a:xfrm>
          <a:prstGeom prst="rect">
            <a:avLst/>
          </a:prstGeom>
        </p:spPr>
      </p:pic>
    </p:spTree>
    <p:extLst>
      <p:ext uri="{BB962C8B-B14F-4D97-AF65-F5344CB8AC3E}">
        <p14:creationId xmlns:p14="http://schemas.microsoft.com/office/powerpoint/2010/main" val="29944852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625013D-194C-CE65-969C-D5416182BB80}"/>
              </a:ext>
            </a:extLst>
          </p:cNvPr>
          <p:cNvSpPr>
            <a:spLocks noGrp="1"/>
          </p:cNvSpPr>
          <p:nvPr>
            <p:ph type="title"/>
          </p:nvPr>
        </p:nvSpPr>
        <p:spPr>
          <a:xfrm>
            <a:off x="381000" y="209550"/>
            <a:ext cx="7886700" cy="397896"/>
          </a:xfrm>
        </p:spPr>
        <p:txBody>
          <a:bodyPr>
            <a:normAutofit fontScale="90000"/>
          </a:bodyPr>
          <a:lstStyle/>
          <a:p>
            <a:r>
              <a:rPr lang="en-US" altLang="zh-CN" dirty="0"/>
              <a:t>2. qsort</a:t>
            </a:r>
            <a:r>
              <a:rPr lang="zh-CN" altLang="en-US" dirty="0"/>
              <a:t>与函数</a:t>
            </a:r>
          </a:p>
        </p:txBody>
      </p:sp>
      <p:pic>
        <p:nvPicPr>
          <p:cNvPr id="5" name="图片 4">
            <a:extLst>
              <a:ext uri="{FF2B5EF4-FFF2-40B4-BE49-F238E27FC236}">
                <a16:creationId xmlns:a16="http://schemas.microsoft.com/office/drawing/2014/main" id="{9EC6E52A-FE66-4439-B47C-8805CA2B25C6}"/>
              </a:ext>
            </a:extLst>
          </p:cNvPr>
          <p:cNvPicPr>
            <a:picLocks noChangeAspect="1"/>
          </p:cNvPicPr>
          <p:nvPr/>
        </p:nvPicPr>
        <p:blipFill>
          <a:blip r:embed="rId2"/>
          <a:stretch>
            <a:fillRect/>
          </a:stretch>
        </p:blipFill>
        <p:spPr>
          <a:xfrm>
            <a:off x="228600" y="1295400"/>
            <a:ext cx="4246498" cy="3638550"/>
          </a:xfrm>
          <a:prstGeom prst="rect">
            <a:avLst/>
          </a:prstGeom>
        </p:spPr>
      </p:pic>
      <p:sp>
        <p:nvSpPr>
          <p:cNvPr id="6" name="文本框 5">
            <a:extLst>
              <a:ext uri="{FF2B5EF4-FFF2-40B4-BE49-F238E27FC236}">
                <a16:creationId xmlns:a16="http://schemas.microsoft.com/office/drawing/2014/main" id="{42B56A0A-085A-21CC-7E33-811B14E2DCB7}"/>
              </a:ext>
            </a:extLst>
          </p:cNvPr>
          <p:cNvSpPr txBox="1"/>
          <p:nvPr/>
        </p:nvSpPr>
        <p:spPr>
          <a:xfrm>
            <a:off x="228600" y="751368"/>
            <a:ext cx="4633256" cy="400110"/>
          </a:xfrm>
          <a:prstGeom prst="rect">
            <a:avLst/>
          </a:prstGeom>
          <a:noFill/>
        </p:spPr>
        <p:txBody>
          <a:bodyPr wrap="none" rtlCol="0">
            <a:spAutoFit/>
          </a:bodyPr>
          <a:lstStyle/>
          <a:p>
            <a:r>
              <a:rPr lang="en-US" altLang="zh-CN" sz="2000" dirty="0"/>
              <a:t>Review-S</a:t>
            </a:r>
            <a:r>
              <a:rPr lang="zh-CN" altLang="en-US" sz="2000" dirty="0"/>
              <a:t>（最基本的排序，一维数组）</a:t>
            </a:r>
          </a:p>
        </p:txBody>
      </p:sp>
      <p:pic>
        <p:nvPicPr>
          <p:cNvPr id="4" name="图片 3">
            <a:extLst>
              <a:ext uri="{FF2B5EF4-FFF2-40B4-BE49-F238E27FC236}">
                <a16:creationId xmlns:a16="http://schemas.microsoft.com/office/drawing/2014/main" id="{96C9C782-228D-8E8B-29BC-4E6E5BF0BC8B}"/>
              </a:ext>
            </a:extLst>
          </p:cNvPr>
          <p:cNvPicPr>
            <a:picLocks noChangeAspect="1"/>
          </p:cNvPicPr>
          <p:nvPr/>
        </p:nvPicPr>
        <p:blipFill>
          <a:blip r:embed="rId3"/>
          <a:stretch>
            <a:fillRect/>
          </a:stretch>
        </p:blipFill>
        <p:spPr>
          <a:xfrm>
            <a:off x="4475098" y="1565262"/>
            <a:ext cx="4314322" cy="1544127"/>
          </a:xfrm>
          <a:prstGeom prst="rect">
            <a:avLst/>
          </a:prstGeom>
        </p:spPr>
      </p:pic>
      <p:pic>
        <p:nvPicPr>
          <p:cNvPr id="8" name="图片 7">
            <a:extLst>
              <a:ext uri="{FF2B5EF4-FFF2-40B4-BE49-F238E27FC236}">
                <a16:creationId xmlns:a16="http://schemas.microsoft.com/office/drawing/2014/main" id="{B7E65023-C312-143E-4AE5-02CE363F2C67}"/>
              </a:ext>
            </a:extLst>
          </p:cNvPr>
          <p:cNvPicPr>
            <a:picLocks noChangeAspect="1"/>
          </p:cNvPicPr>
          <p:nvPr/>
        </p:nvPicPr>
        <p:blipFill>
          <a:blip r:embed="rId4"/>
          <a:stretch>
            <a:fillRect/>
          </a:stretch>
        </p:blipFill>
        <p:spPr>
          <a:xfrm>
            <a:off x="4538662" y="3181350"/>
            <a:ext cx="4729255" cy="1287211"/>
          </a:xfrm>
          <a:prstGeom prst="rect">
            <a:avLst/>
          </a:prstGeom>
        </p:spPr>
      </p:pic>
    </p:spTree>
    <p:extLst>
      <p:ext uri="{BB962C8B-B14F-4D97-AF65-F5344CB8AC3E}">
        <p14:creationId xmlns:p14="http://schemas.microsoft.com/office/powerpoint/2010/main" val="27203053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C28B-14FC-938C-CC45-A9EEA5A2F30E}"/>
              </a:ext>
            </a:extLst>
          </p:cNvPr>
          <p:cNvSpPr>
            <a:spLocks noGrp="1"/>
          </p:cNvSpPr>
          <p:nvPr>
            <p:ph type="title"/>
          </p:nvPr>
        </p:nvSpPr>
        <p:spPr/>
        <p:txBody>
          <a:bodyPr>
            <a:normAutofit fontScale="90000"/>
          </a:bodyPr>
          <a:lstStyle/>
          <a:p>
            <a:r>
              <a:rPr lang="en-US" altLang="zh-CN" dirty="0"/>
              <a:t>2. qsort</a:t>
            </a:r>
            <a:r>
              <a:rPr lang="zh-CN" altLang="en-US" dirty="0"/>
              <a:t>与函数</a:t>
            </a:r>
          </a:p>
        </p:txBody>
      </p:sp>
      <p:sp>
        <p:nvSpPr>
          <p:cNvPr id="3" name="文本框 2">
            <a:extLst>
              <a:ext uri="{FF2B5EF4-FFF2-40B4-BE49-F238E27FC236}">
                <a16:creationId xmlns:a16="http://schemas.microsoft.com/office/drawing/2014/main" id="{27AB8B78-14FF-E4A3-FD20-A419D90AC40C}"/>
              </a:ext>
            </a:extLst>
          </p:cNvPr>
          <p:cNvSpPr txBox="1"/>
          <p:nvPr/>
        </p:nvSpPr>
        <p:spPr>
          <a:xfrm>
            <a:off x="609601" y="819150"/>
            <a:ext cx="8077200" cy="1631216"/>
          </a:xfrm>
          <a:prstGeom prst="rect">
            <a:avLst/>
          </a:prstGeom>
          <a:noFill/>
        </p:spPr>
        <p:txBody>
          <a:bodyPr wrap="square" rtlCol="0">
            <a:spAutoFit/>
          </a:bodyPr>
          <a:lstStyle/>
          <a:p>
            <a:r>
              <a:rPr lang="zh-CN" altLang="en-US" sz="2000" dirty="0"/>
              <a:t>绕不清楚怎么办？</a:t>
            </a:r>
            <a:endParaRPr lang="en-US" altLang="zh-CN" sz="2000" dirty="0"/>
          </a:p>
          <a:p>
            <a:r>
              <a:rPr lang="en-US" altLang="zh-CN" sz="2000" dirty="0"/>
              <a:t>1</a:t>
            </a:r>
            <a:r>
              <a:rPr lang="zh-CN" altLang="en-US" sz="2000" dirty="0"/>
              <a:t>、照抄</a:t>
            </a:r>
            <a:r>
              <a:rPr lang="en-US" altLang="zh-CN" sz="2000" dirty="0"/>
              <a:t>ppt</a:t>
            </a:r>
            <a:r>
              <a:rPr lang="zh-CN" altLang="en-US" sz="2000" dirty="0"/>
              <a:t>和题解上类似的，*（</a:t>
            </a:r>
            <a:r>
              <a:rPr lang="en-US" altLang="zh-CN" sz="2000" dirty="0"/>
              <a:t>double</a:t>
            </a:r>
            <a:r>
              <a:rPr lang="zh-CN" altLang="en-US" sz="2000" dirty="0"/>
              <a:t>*）这种东西到底干什么的一时半会儿搞不懂就算了，先照着写再说；</a:t>
            </a:r>
            <a:endParaRPr lang="en-US" altLang="zh-CN" sz="2000" dirty="0"/>
          </a:p>
          <a:p>
            <a:r>
              <a:rPr lang="en-US" altLang="zh-CN" sz="2000" dirty="0"/>
              <a:t>2</a:t>
            </a:r>
            <a:r>
              <a:rPr lang="zh-CN" altLang="en-US" sz="2000" dirty="0"/>
              <a:t>、反正排序只有升序和降序两种，我本地又不是没有调试的机会，干就完了，大不了反过来；</a:t>
            </a:r>
          </a:p>
        </p:txBody>
      </p:sp>
      <p:pic>
        <p:nvPicPr>
          <p:cNvPr id="5" name="图片 4">
            <a:extLst>
              <a:ext uri="{FF2B5EF4-FFF2-40B4-BE49-F238E27FC236}">
                <a16:creationId xmlns:a16="http://schemas.microsoft.com/office/drawing/2014/main" id="{F0807828-C592-5734-BD8D-5DC2734BCFE5}"/>
              </a:ext>
            </a:extLst>
          </p:cNvPr>
          <p:cNvPicPr>
            <a:picLocks noChangeAspect="1"/>
          </p:cNvPicPr>
          <p:nvPr/>
        </p:nvPicPr>
        <p:blipFill>
          <a:blip r:embed="rId2"/>
          <a:stretch>
            <a:fillRect/>
          </a:stretch>
        </p:blipFill>
        <p:spPr>
          <a:xfrm>
            <a:off x="1550408" y="2571750"/>
            <a:ext cx="6043184" cy="1577477"/>
          </a:xfrm>
          <a:prstGeom prst="rect">
            <a:avLst/>
          </a:prstGeom>
        </p:spPr>
      </p:pic>
    </p:spTree>
    <p:extLst>
      <p:ext uri="{BB962C8B-B14F-4D97-AF65-F5344CB8AC3E}">
        <p14:creationId xmlns:p14="http://schemas.microsoft.com/office/powerpoint/2010/main" val="22948982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D04BDF49-93AD-A3D0-4CB9-57191B7062DE}"/>
              </a:ext>
            </a:extLst>
          </p:cNvPr>
          <p:cNvSpPr>
            <a:spLocks noGrp="1"/>
          </p:cNvSpPr>
          <p:nvPr>
            <p:ph type="title"/>
          </p:nvPr>
        </p:nvSpPr>
        <p:spPr>
          <a:xfrm>
            <a:off x="628650" y="173038"/>
            <a:ext cx="7886700" cy="396875"/>
          </a:xfrm>
        </p:spPr>
        <p:txBody>
          <a:bodyPr>
            <a:normAutofit fontScale="90000"/>
          </a:bodyPr>
          <a:lstStyle/>
          <a:p>
            <a:r>
              <a:rPr lang="en-US" altLang="zh-CN" dirty="0"/>
              <a:t>2. qsort</a:t>
            </a:r>
            <a:r>
              <a:rPr lang="zh-CN" altLang="en-US" dirty="0"/>
              <a:t>与函数</a:t>
            </a:r>
          </a:p>
        </p:txBody>
      </p:sp>
      <p:sp>
        <p:nvSpPr>
          <p:cNvPr id="4" name="文本框 3">
            <a:extLst>
              <a:ext uri="{FF2B5EF4-FFF2-40B4-BE49-F238E27FC236}">
                <a16:creationId xmlns:a16="http://schemas.microsoft.com/office/drawing/2014/main" id="{40E8CB5C-9AA1-6E06-0F3B-D12C8925EDA2}"/>
              </a:ext>
            </a:extLst>
          </p:cNvPr>
          <p:cNvSpPr txBox="1"/>
          <p:nvPr/>
        </p:nvSpPr>
        <p:spPr>
          <a:xfrm>
            <a:off x="132178" y="666750"/>
            <a:ext cx="4092787" cy="707886"/>
          </a:xfrm>
          <a:prstGeom prst="rect">
            <a:avLst/>
          </a:prstGeom>
          <a:noFill/>
        </p:spPr>
        <p:txBody>
          <a:bodyPr wrap="none" rtlCol="0">
            <a:spAutoFit/>
          </a:bodyPr>
          <a:lstStyle/>
          <a:p>
            <a:r>
              <a:rPr lang="zh-CN" altLang="en-US" sz="2000" dirty="0"/>
              <a:t>排序标准不单一怎么办？（</a:t>
            </a:r>
            <a:r>
              <a:rPr lang="en-US" altLang="zh-CN" sz="2000" dirty="0"/>
              <a:t>C8-E</a:t>
            </a:r>
            <a:r>
              <a:rPr lang="zh-CN" altLang="en-US" sz="2000" dirty="0"/>
              <a:t>）</a:t>
            </a:r>
            <a:endParaRPr lang="en-US" altLang="zh-CN" sz="2000" dirty="0"/>
          </a:p>
          <a:p>
            <a:endParaRPr lang="zh-CN" altLang="en-US" sz="2000" dirty="0"/>
          </a:p>
        </p:txBody>
      </p:sp>
      <p:pic>
        <p:nvPicPr>
          <p:cNvPr id="6" name="图片 5">
            <a:extLst>
              <a:ext uri="{FF2B5EF4-FFF2-40B4-BE49-F238E27FC236}">
                <a16:creationId xmlns:a16="http://schemas.microsoft.com/office/drawing/2014/main" id="{F2B11DFF-E3E8-DBB2-F632-BB824DA20DF9}"/>
              </a:ext>
            </a:extLst>
          </p:cNvPr>
          <p:cNvPicPr>
            <a:picLocks noChangeAspect="1"/>
          </p:cNvPicPr>
          <p:nvPr/>
        </p:nvPicPr>
        <p:blipFill>
          <a:blip r:embed="rId2"/>
          <a:stretch>
            <a:fillRect/>
          </a:stretch>
        </p:blipFill>
        <p:spPr>
          <a:xfrm>
            <a:off x="228600" y="2186653"/>
            <a:ext cx="3619814" cy="1813717"/>
          </a:xfrm>
          <a:prstGeom prst="rect">
            <a:avLst/>
          </a:prstGeom>
        </p:spPr>
      </p:pic>
      <p:sp>
        <p:nvSpPr>
          <p:cNvPr id="7" name="文本框 6">
            <a:extLst>
              <a:ext uri="{FF2B5EF4-FFF2-40B4-BE49-F238E27FC236}">
                <a16:creationId xmlns:a16="http://schemas.microsoft.com/office/drawing/2014/main" id="{4540F0B0-FB68-1E3D-A896-0C945C8CB29B}"/>
              </a:ext>
            </a:extLst>
          </p:cNvPr>
          <p:cNvSpPr txBox="1"/>
          <p:nvPr/>
        </p:nvSpPr>
        <p:spPr>
          <a:xfrm>
            <a:off x="2819400" y="1020693"/>
            <a:ext cx="6068965" cy="4524315"/>
          </a:xfrm>
          <a:prstGeom prst="rect">
            <a:avLst/>
          </a:prstGeom>
          <a:noFill/>
        </p:spPr>
        <p:txBody>
          <a:bodyPr wrap="square" rtlCol="0">
            <a:spAutoFit/>
          </a:bodyPr>
          <a:lstStyle/>
          <a:p>
            <a:r>
              <a:rPr lang="zh-CN" altLang="en-US" dirty="0"/>
              <a:t>常用格式：</a:t>
            </a:r>
            <a:endParaRPr lang="en-US" altLang="zh-CN" dirty="0"/>
          </a:p>
          <a:p>
            <a:r>
              <a:rPr lang="zh-CN" altLang="en-US" dirty="0"/>
              <a:t>先转换数字：</a:t>
            </a:r>
            <a:r>
              <a:rPr lang="en-US" altLang="zh-CN" dirty="0" err="1"/>
              <a:t>yy</a:t>
            </a:r>
            <a:r>
              <a:rPr lang="en-US" altLang="zh-CN" dirty="0"/>
              <a:t>=</a:t>
            </a:r>
            <a:r>
              <a:rPr lang="zh-CN" altLang="en-US" dirty="0"/>
              <a:t>*（</a:t>
            </a:r>
            <a:r>
              <a:rPr lang="en-US" altLang="zh-CN" dirty="0"/>
              <a:t>xxx</a:t>
            </a:r>
            <a:r>
              <a:rPr lang="zh-CN" altLang="en-US" dirty="0"/>
              <a:t>*）变量；</a:t>
            </a:r>
            <a:endParaRPr lang="en-US" altLang="zh-CN" dirty="0"/>
          </a:p>
          <a:p>
            <a:r>
              <a:rPr lang="zh-CN" altLang="en-US" dirty="0"/>
              <a:t>然后按照标准一（大于小于等于）分三大类（当然分支未必一定在等于的情况产生，但总体结构不会错）：</a:t>
            </a:r>
            <a:endParaRPr lang="en-US" altLang="zh-CN" dirty="0"/>
          </a:p>
          <a:p>
            <a:r>
              <a:rPr lang="en-US" altLang="zh-CN" dirty="0"/>
              <a:t>	if</a:t>
            </a:r>
            <a:r>
              <a:rPr lang="zh-CN" altLang="en-US" dirty="0"/>
              <a:t>（标准一大于）</a:t>
            </a:r>
            <a:r>
              <a:rPr lang="en-US" altLang="zh-CN" dirty="0" err="1"/>
              <a:t>xxxx</a:t>
            </a:r>
            <a:r>
              <a:rPr lang="zh-CN" altLang="en-US" dirty="0"/>
              <a:t>；</a:t>
            </a:r>
            <a:endParaRPr lang="en-US" altLang="zh-CN" dirty="0"/>
          </a:p>
          <a:p>
            <a:r>
              <a:rPr lang="en-US" altLang="zh-CN" dirty="0"/>
              <a:t>	else if</a:t>
            </a:r>
            <a:r>
              <a:rPr lang="zh-CN" altLang="en-US" dirty="0"/>
              <a:t>（标准一小于）</a:t>
            </a:r>
            <a:r>
              <a:rPr lang="en-US" altLang="zh-CN" dirty="0" err="1"/>
              <a:t>xxxx</a:t>
            </a:r>
            <a:r>
              <a:rPr lang="zh-CN" altLang="en-US" dirty="0"/>
              <a:t>；</a:t>
            </a:r>
            <a:endParaRPr lang="en-US" altLang="zh-CN" dirty="0"/>
          </a:p>
          <a:p>
            <a:r>
              <a:rPr lang="en-US" altLang="zh-CN" dirty="0"/>
              <a:t>	else{//</a:t>
            </a:r>
            <a:r>
              <a:rPr lang="zh-CN" altLang="en-US" dirty="0"/>
              <a:t>标准一等于</a:t>
            </a:r>
            <a:endParaRPr lang="en-US" altLang="zh-CN" dirty="0"/>
          </a:p>
          <a:p>
            <a:r>
              <a:rPr lang="en-US" altLang="zh-CN" dirty="0"/>
              <a:t>		if</a:t>
            </a:r>
            <a:r>
              <a:rPr lang="zh-CN" altLang="en-US" dirty="0"/>
              <a:t>（标准二大于）</a:t>
            </a:r>
            <a:r>
              <a:rPr lang="en-US" altLang="zh-CN" dirty="0"/>
              <a:t>xxx</a:t>
            </a:r>
            <a:r>
              <a:rPr lang="zh-CN" altLang="en-US" dirty="0"/>
              <a:t>；</a:t>
            </a:r>
            <a:endParaRPr lang="en-US" altLang="zh-CN" dirty="0"/>
          </a:p>
          <a:p>
            <a:r>
              <a:rPr lang="en-US" altLang="zh-CN" dirty="0"/>
              <a:t>		else if</a:t>
            </a:r>
            <a:r>
              <a:rPr lang="zh-CN" altLang="en-US" dirty="0"/>
              <a:t>（标准二小于）</a:t>
            </a:r>
            <a:r>
              <a:rPr lang="en-US" altLang="zh-CN" dirty="0"/>
              <a:t>xxx</a:t>
            </a:r>
            <a:r>
              <a:rPr lang="zh-CN" altLang="en-US" dirty="0"/>
              <a:t>；</a:t>
            </a:r>
            <a:endParaRPr lang="en-US" altLang="zh-CN" dirty="0"/>
          </a:p>
          <a:p>
            <a:r>
              <a:rPr lang="en-US" altLang="zh-CN" dirty="0"/>
              <a:t>		else {//</a:t>
            </a:r>
            <a:r>
              <a:rPr lang="zh-CN" altLang="en-US" dirty="0"/>
              <a:t>标准二等于</a:t>
            </a:r>
            <a:endParaRPr lang="en-US" altLang="zh-CN" dirty="0"/>
          </a:p>
          <a:p>
            <a:r>
              <a:rPr lang="en-US" altLang="zh-CN" dirty="0"/>
              <a:t>			if</a:t>
            </a:r>
            <a:r>
              <a:rPr lang="zh-CN" altLang="en-US" dirty="0"/>
              <a:t>（标准三大于）</a:t>
            </a:r>
            <a:r>
              <a:rPr lang="en-US" altLang="zh-CN" dirty="0"/>
              <a:t>xxx</a:t>
            </a:r>
            <a:r>
              <a:rPr lang="zh-CN" altLang="en-US" dirty="0"/>
              <a:t>；</a:t>
            </a:r>
            <a:endParaRPr lang="en-US" altLang="zh-CN" dirty="0"/>
          </a:p>
          <a:p>
            <a:r>
              <a:rPr lang="en-US" altLang="zh-CN" dirty="0"/>
              <a:t>			else if</a:t>
            </a:r>
            <a:r>
              <a:rPr lang="zh-CN" altLang="en-US" dirty="0"/>
              <a:t>（标准三小于）</a:t>
            </a:r>
            <a:r>
              <a:rPr lang="en-US" altLang="zh-CN" dirty="0"/>
              <a:t>xxx</a:t>
            </a:r>
            <a:r>
              <a:rPr lang="zh-CN" altLang="en-US" dirty="0"/>
              <a:t>；</a:t>
            </a:r>
            <a:endParaRPr lang="en-US" altLang="zh-CN" dirty="0"/>
          </a:p>
          <a:p>
            <a:r>
              <a:rPr lang="en-US" altLang="zh-CN" dirty="0"/>
              <a:t>			else //</a:t>
            </a:r>
            <a:r>
              <a:rPr lang="zh-CN" altLang="en-US" dirty="0"/>
              <a:t>不断套娃，毅种循环</a:t>
            </a:r>
            <a:endParaRPr lang="en-US" altLang="zh-CN" dirty="0"/>
          </a:p>
          <a:p>
            <a:r>
              <a:rPr lang="en-US" altLang="zh-CN" dirty="0"/>
              <a:t>			…………</a:t>
            </a:r>
          </a:p>
          <a:p>
            <a:endParaRPr lang="en-US" altLang="zh-CN" dirty="0"/>
          </a:p>
          <a:p>
            <a:r>
              <a:rPr lang="en-US" altLang="zh-CN" dirty="0"/>
              <a:t>	</a:t>
            </a:r>
            <a:endParaRPr lang="zh-CN" altLang="en-US" sz="2000" dirty="0"/>
          </a:p>
        </p:txBody>
      </p:sp>
      <p:sp>
        <p:nvSpPr>
          <p:cNvPr id="9" name="矩形 8">
            <a:extLst>
              <a:ext uri="{FF2B5EF4-FFF2-40B4-BE49-F238E27FC236}">
                <a16:creationId xmlns:a16="http://schemas.microsoft.com/office/drawing/2014/main" id="{011430E4-E031-20A2-00C9-7336DD3ABC90}"/>
              </a:ext>
            </a:extLst>
          </p:cNvPr>
          <p:cNvSpPr/>
          <p:nvPr/>
        </p:nvSpPr>
        <p:spPr>
          <a:xfrm>
            <a:off x="132178" y="4139476"/>
            <a:ext cx="4698722" cy="584775"/>
          </a:xfrm>
          <a:prstGeom prst="rect">
            <a:avLst/>
          </a:prstGeom>
          <a:noFill/>
        </p:spPr>
        <p:txBody>
          <a:bodyPr wrap="none" lIns="91440" tIns="45720" rIns="91440" bIns="45720">
            <a:spAutoFit/>
          </a:bodyPr>
          <a:lstStyle/>
          <a:p>
            <a:pPr algn="ctr"/>
            <a:r>
              <a:rPr lang="zh-CN" alt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分类讨论要不重、不漏！</a:t>
            </a:r>
          </a:p>
        </p:txBody>
      </p:sp>
    </p:spTree>
    <p:extLst>
      <p:ext uri="{BB962C8B-B14F-4D97-AF65-F5344CB8AC3E}">
        <p14:creationId xmlns:p14="http://schemas.microsoft.com/office/powerpoint/2010/main" val="1479884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1E9B4-D3B9-3D83-CCE2-8A43B5FE6451}"/>
              </a:ext>
            </a:extLst>
          </p:cNvPr>
          <p:cNvSpPr>
            <a:spLocks noGrp="1"/>
          </p:cNvSpPr>
          <p:nvPr>
            <p:ph type="title"/>
          </p:nvPr>
        </p:nvSpPr>
        <p:spPr/>
        <p:txBody>
          <a:bodyPr>
            <a:normAutofit fontScale="90000"/>
          </a:bodyPr>
          <a:lstStyle/>
          <a:p>
            <a:r>
              <a:rPr lang="en-US" altLang="zh-CN" dirty="0"/>
              <a:t>2. qsort</a:t>
            </a:r>
            <a:r>
              <a:rPr lang="zh-CN" altLang="en-US" dirty="0"/>
              <a:t>与函数</a:t>
            </a:r>
          </a:p>
        </p:txBody>
      </p:sp>
      <p:pic>
        <p:nvPicPr>
          <p:cNvPr id="10" name="图片 9">
            <a:extLst>
              <a:ext uri="{FF2B5EF4-FFF2-40B4-BE49-F238E27FC236}">
                <a16:creationId xmlns:a16="http://schemas.microsoft.com/office/drawing/2014/main" id="{5174504F-F4DF-9D6C-6AF3-CCB8D65365E4}"/>
              </a:ext>
            </a:extLst>
          </p:cNvPr>
          <p:cNvPicPr>
            <a:picLocks noChangeAspect="1"/>
          </p:cNvPicPr>
          <p:nvPr/>
        </p:nvPicPr>
        <p:blipFill>
          <a:blip r:embed="rId2"/>
          <a:stretch>
            <a:fillRect/>
          </a:stretch>
        </p:blipFill>
        <p:spPr>
          <a:xfrm>
            <a:off x="3048" y="1234264"/>
            <a:ext cx="4406199" cy="3714750"/>
          </a:xfrm>
          <a:prstGeom prst="rect">
            <a:avLst/>
          </a:prstGeom>
        </p:spPr>
      </p:pic>
      <p:pic>
        <p:nvPicPr>
          <p:cNvPr id="6" name="图片 5">
            <a:extLst>
              <a:ext uri="{FF2B5EF4-FFF2-40B4-BE49-F238E27FC236}">
                <a16:creationId xmlns:a16="http://schemas.microsoft.com/office/drawing/2014/main" id="{C78E77E5-6E77-C287-3F92-EED28AEBE847}"/>
              </a:ext>
            </a:extLst>
          </p:cNvPr>
          <p:cNvPicPr>
            <a:picLocks noChangeAspect="1"/>
          </p:cNvPicPr>
          <p:nvPr/>
        </p:nvPicPr>
        <p:blipFill>
          <a:blip r:embed="rId3"/>
          <a:stretch>
            <a:fillRect/>
          </a:stretch>
        </p:blipFill>
        <p:spPr>
          <a:xfrm>
            <a:off x="4178375" y="1970638"/>
            <a:ext cx="4999153" cy="2286198"/>
          </a:xfrm>
          <a:prstGeom prst="rect">
            <a:avLst/>
          </a:prstGeom>
        </p:spPr>
      </p:pic>
      <p:sp>
        <p:nvSpPr>
          <p:cNvPr id="11" name="文本框 10">
            <a:extLst>
              <a:ext uri="{FF2B5EF4-FFF2-40B4-BE49-F238E27FC236}">
                <a16:creationId xmlns:a16="http://schemas.microsoft.com/office/drawing/2014/main" id="{27F57DA7-0CDB-3215-24D5-D05DB2E78321}"/>
              </a:ext>
            </a:extLst>
          </p:cNvPr>
          <p:cNvSpPr txBox="1"/>
          <p:nvPr/>
        </p:nvSpPr>
        <p:spPr>
          <a:xfrm>
            <a:off x="457200" y="971550"/>
            <a:ext cx="758541" cy="400110"/>
          </a:xfrm>
          <a:prstGeom prst="rect">
            <a:avLst/>
          </a:prstGeom>
          <a:noFill/>
        </p:spPr>
        <p:txBody>
          <a:bodyPr wrap="none" rtlCol="0">
            <a:spAutoFit/>
          </a:bodyPr>
          <a:lstStyle/>
          <a:p>
            <a:r>
              <a:rPr lang="en-US" altLang="zh-CN" sz="2000" dirty="0"/>
              <a:t>C8-E</a:t>
            </a:r>
          </a:p>
        </p:txBody>
      </p:sp>
    </p:spTree>
    <p:extLst>
      <p:ext uri="{BB962C8B-B14F-4D97-AF65-F5344CB8AC3E}">
        <p14:creationId xmlns:p14="http://schemas.microsoft.com/office/powerpoint/2010/main" val="33890946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B4C23-7CEC-4703-BFB2-531BF3EEB96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23FEA9BC-761E-4315-ACE4-BBE2D0FC0D23}"/>
              </a:ext>
            </a:extLst>
          </p:cNvPr>
          <p:cNvSpPr>
            <a:spLocks noGrp="1"/>
          </p:cNvSpPr>
          <p:nvPr>
            <p:ph idx="1"/>
          </p:nvPr>
        </p:nvSpPr>
        <p:spPr/>
        <p:txBody>
          <a:bodyPr/>
          <a:lstStyle/>
          <a:p>
            <a:r>
              <a:rPr lang="zh-CN" altLang="en-US" dirty="0"/>
              <a:t>不定数据输入</a:t>
            </a:r>
            <a:endParaRPr lang="en-US" altLang="zh-CN" dirty="0"/>
          </a:p>
        </p:txBody>
      </p:sp>
      <p:sp>
        <p:nvSpPr>
          <p:cNvPr id="8" name="内容占位符 2">
            <a:extLst>
              <a:ext uri="{FF2B5EF4-FFF2-40B4-BE49-F238E27FC236}">
                <a16:creationId xmlns:a16="http://schemas.microsoft.com/office/drawing/2014/main" id="{0CF65E27-88E7-400C-A0A5-9083A5B3DF20}"/>
              </a:ext>
            </a:extLst>
          </p:cNvPr>
          <p:cNvSpPr txBox="1">
            <a:spLocks/>
          </p:cNvSpPr>
          <p:nvPr/>
        </p:nvSpPr>
        <p:spPr>
          <a:xfrm>
            <a:off x="628649" y="3733750"/>
            <a:ext cx="7886700" cy="9941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2100" dirty="0">
                <a:solidFill>
                  <a:prstClr val="black"/>
                </a:solidFill>
                <a:latin typeface="等线" panose="020F0502020204030204"/>
                <a:ea typeface="等线" panose="02010600030101010101" pitchFamily="2" charset="-122"/>
              </a:rPr>
              <a:t>注意区分不同函数返回值的意义。</a:t>
            </a:r>
            <a:endParaRPr lang="en-US" altLang="zh-CN" sz="2100" dirty="0">
              <a:solidFill>
                <a:prstClr val="black"/>
              </a:solidFill>
              <a:latin typeface="等线" panose="020F0502020204030204"/>
              <a:ea typeface="等线" panose="02010600030101010101" pitchFamily="2" charset="-122"/>
            </a:endParaRPr>
          </a:p>
          <a:p>
            <a:pPr marL="0" indent="0" defTabSz="685800">
              <a:spcBef>
                <a:spcPts val="750"/>
              </a:spcBef>
              <a:buNone/>
            </a:pPr>
            <a:r>
              <a:rPr lang="en-US" altLang="zh-CN" sz="2100" dirty="0" err="1">
                <a:solidFill>
                  <a:prstClr val="black"/>
                </a:solidFill>
                <a:latin typeface="等线" panose="020F0502020204030204"/>
                <a:ea typeface="等线" panose="02010600030101010101" pitchFamily="2" charset="-122"/>
              </a:rPr>
              <a:t>scanf</a:t>
            </a:r>
            <a:r>
              <a:rPr lang="en-US" altLang="zh-CN" sz="2100" dirty="0">
                <a:solidFill>
                  <a:prstClr val="black"/>
                </a:solidFill>
                <a:latin typeface="等线" panose="020F0502020204030204"/>
                <a:ea typeface="等线" panose="02010600030101010101" pitchFamily="2" charset="-122"/>
              </a:rPr>
              <a:t>()</a:t>
            </a:r>
            <a:r>
              <a:rPr lang="zh-CN" altLang="en-US" sz="2100" dirty="0">
                <a:solidFill>
                  <a:prstClr val="black"/>
                </a:solidFill>
                <a:latin typeface="等线" panose="020F0502020204030204"/>
                <a:ea typeface="等线" panose="02010600030101010101" pitchFamily="2" charset="-122"/>
              </a:rPr>
              <a:t>和</a:t>
            </a:r>
            <a:r>
              <a:rPr lang="en-US" altLang="zh-CN" sz="2100" dirty="0" err="1">
                <a:solidFill>
                  <a:prstClr val="black"/>
                </a:solidFill>
                <a:latin typeface="等线" panose="020F0502020204030204"/>
                <a:ea typeface="等线" panose="02010600030101010101" pitchFamily="2" charset="-122"/>
              </a:rPr>
              <a:t>getchar</a:t>
            </a:r>
            <a:r>
              <a:rPr lang="en-US" altLang="zh-CN" sz="2100">
                <a:solidFill>
                  <a:prstClr val="black"/>
                </a:solidFill>
                <a:latin typeface="等线" panose="020F0502020204030204"/>
                <a:ea typeface="等线" panose="02010600030101010101" pitchFamily="2" charset="-122"/>
              </a:rPr>
              <a:t>()</a:t>
            </a:r>
            <a:r>
              <a:rPr lang="zh-CN" altLang="en-US" sz="2100">
                <a:solidFill>
                  <a:prstClr val="black"/>
                </a:solidFill>
                <a:latin typeface="等线" panose="020F0502020204030204"/>
                <a:ea typeface="等线" panose="02010600030101010101" pitchFamily="2" charset="-122"/>
              </a:rPr>
              <a:t>读</a:t>
            </a:r>
            <a:r>
              <a:rPr lang="zh-CN" altLang="en-US" sz="2100" dirty="0">
                <a:solidFill>
                  <a:prstClr val="black"/>
                </a:solidFill>
                <a:latin typeface="等线" panose="020F0502020204030204"/>
                <a:ea typeface="等线" panose="02010600030101010101" pitchFamily="2" charset="-122"/>
              </a:rPr>
              <a:t>到文件末会返回</a:t>
            </a:r>
            <a:r>
              <a:rPr lang="en-US" altLang="zh-CN" sz="2100" dirty="0">
                <a:solidFill>
                  <a:prstClr val="black"/>
                </a:solidFill>
                <a:latin typeface="等线" panose="020F0502020204030204"/>
                <a:ea typeface="等线" panose="02010600030101010101" pitchFamily="2" charset="-122"/>
              </a:rPr>
              <a:t>-1</a:t>
            </a:r>
            <a:r>
              <a:rPr lang="zh-CN" altLang="en-US" sz="2100" dirty="0">
                <a:solidFill>
                  <a:prstClr val="black"/>
                </a:solidFill>
                <a:latin typeface="等线" panose="020F0502020204030204"/>
                <a:ea typeface="等线" panose="02010600030101010101" pitchFamily="2" charset="-122"/>
              </a:rPr>
              <a:t>，</a:t>
            </a:r>
            <a:r>
              <a:rPr lang="en-US" altLang="zh-CN" sz="2100" dirty="0">
                <a:solidFill>
                  <a:prstClr val="black"/>
                </a:solidFill>
                <a:latin typeface="等线" panose="020F0502020204030204"/>
                <a:ea typeface="等线" panose="02010600030101010101" pitchFamily="2" charset="-122"/>
              </a:rPr>
              <a:t>gets()</a:t>
            </a:r>
            <a:r>
              <a:rPr lang="zh-CN" altLang="en-US" sz="2100" dirty="0">
                <a:solidFill>
                  <a:prstClr val="black"/>
                </a:solidFill>
                <a:latin typeface="等线" panose="020F0502020204030204"/>
                <a:ea typeface="等线" panose="02010600030101010101" pitchFamily="2" charset="-122"/>
              </a:rPr>
              <a:t>则会返回一个空指针。</a:t>
            </a:r>
          </a:p>
        </p:txBody>
      </p:sp>
      <p:pic>
        <p:nvPicPr>
          <p:cNvPr id="5" name="图片 4">
            <a:extLst>
              <a:ext uri="{FF2B5EF4-FFF2-40B4-BE49-F238E27FC236}">
                <a16:creationId xmlns:a16="http://schemas.microsoft.com/office/drawing/2014/main" id="{D3D12DF8-AE6B-4311-8C10-D92474A24FE6}"/>
              </a:ext>
            </a:extLst>
          </p:cNvPr>
          <p:cNvPicPr>
            <a:picLocks noChangeAspect="1"/>
          </p:cNvPicPr>
          <p:nvPr/>
        </p:nvPicPr>
        <p:blipFill>
          <a:blip r:embed="rId2"/>
          <a:stretch>
            <a:fillRect/>
          </a:stretch>
        </p:blipFill>
        <p:spPr>
          <a:xfrm>
            <a:off x="830046" y="1875554"/>
            <a:ext cx="2057143" cy="1642857"/>
          </a:xfrm>
          <a:prstGeom prst="rect">
            <a:avLst/>
          </a:prstGeom>
        </p:spPr>
      </p:pic>
    </p:spTree>
    <p:extLst>
      <p:ext uri="{BB962C8B-B14F-4D97-AF65-F5344CB8AC3E}">
        <p14:creationId xmlns:p14="http://schemas.microsoft.com/office/powerpoint/2010/main" val="284090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12DE-317C-5548-6442-425A06DD7C25}"/>
              </a:ext>
            </a:extLst>
          </p:cNvPr>
          <p:cNvSpPr>
            <a:spLocks noGrp="1"/>
          </p:cNvSpPr>
          <p:nvPr>
            <p:ph type="title"/>
          </p:nvPr>
        </p:nvSpPr>
        <p:spPr/>
        <p:txBody>
          <a:bodyPr>
            <a:normAutofit fontScale="90000"/>
          </a:bodyPr>
          <a:lstStyle/>
          <a:p>
            <a:r>
              <a:rPr lang="zh-CN" altLang="en-US" dirty="0"/>
              <a:t>数据类型奇特一些的数组怎么排？</a:t>
            </a:r>
          </a:p>
        </p:txBody>
      </p:sp>
      <p:sp>
        <p:nvSpPr>
          <p:cNvPr id="3" name="文本框 2">
            <a:extLst>
              <a:ext uri="{FF2B5EF4-FFF2-40B4-BE49-F238E27FC236}">
                <a16:creationId xmlns:a16="http://schemas.microsoft.com/office/drawing/2014/main" id="{E83CBD7D-25D3-8194-2580-7D23A33CFC88}"/>
              </a:ext>
            </a:extLst>
          </p:cNvPr>
          <p:cNvSpPr txBox="1"/>
          <p:nvPr/>
        </p:nvSpPr>
        <p:spPr>
          <a:xfrm>
            <a:off x="381000" y="819150"/>
            <a:ext cx="2347117" cy="400110"/>
          </a:xfrm>
          <a:prstGeom prst="rect">
            <a:avLst/>
          </a:prstGeom>
          <a:noFill/>
        </p:spPr>
        <p:txBody>
          <a:bodyPr wrap="none" rtlCol="0">
            <a:spAutoFit/>
          </a:bodyPr>
          <a:lstStyle/>
          <a:p>
            <a:r>
              <a:rPr lang="zh-CN" altLang="en-US" sz="2000" dirty="0"/>
              <a:t>二维数组（</a:t>
            </a:r>
            <a:r>
              <a:rPr lang="en-US" altLang="zh-CN" sz="2000" dirty="0"/>
              <a:t>C8-G</a:t>
            </a:r>
            <a:r>
              <a:rPr lang="zh-CN" altLang="en-US" sz="2000" dirty="0"/>
              <a:t>）</a:t>
            </a:r>
          </a:p>
        </p:txBody>
      </p:sp>
      <p:pic>
        <p:nvPicPr>
          <p:cNvPr id="7" name="图片 6">
            <a:extLst>
              <a:ext uri="{FF2B5EF4-FFF2-40B4-BE49-F238E27FC236}">
                <a16:creationId xmlns:a16="http://schemas.microsoft.com/office/drawing/2014/main" id="{65A95490-725E-95DE-880E-B9BB81C9E2D6}"/>
              </a:ext>
            </a:extLst>
          </p:cNvPr>
          <p:cNvPicPr>
            <a:picLocks noChangeAspect="1"/>
          </p:cNvPicPr>
          <p:nvPr/>
        </p:nvPicPr>
        <p:blipFill>
          <a:blip r:embed="rId2"/>
          <a:stretch>
            <a:fillRect/>
          </a:stretch>
        </p:blipFill>
        <p:spPr>
          <a:xfrm>
            <a:off x="4287206" y="1019205"/>
            <a:ext cx="4475793" cy="3816470"/>
          </a:xfrm>
          <a:prstGeom prst="rect">
            <a:avLst/>
          </a:prstGeom>
        </p:spPr>
      </p:pic>
      <p:pic>
        <p:nvPicPr>
          <p:cNvPr id="11" name="图片 10">
            <a:extLst>
              <a:ext uri="{FF2B5EF4-FFF2-40B4-BE49-F238E27FC236}">
                <a16:creationId xmlns:a16="http://schemas.microsoft.com/office/drawing/2014/main" id="{EE32A204-B5D9-A99C-CD9F-445BAC4E343B}"/>
              </a:ext>
            </a:extLst>
          </p:cNvPr>
          <p:cNvPicPr>
            <a:picLocks noChangeAspect="1"/>
          </p:cNvPicPr>
          <p:nvPr/>
        </p:nvPicPr>
        <p:blipFill>
          <a:blip r:embed="rId3"/>
          <a:stretch>
            <a:fillRect/>
          </a:stretch>
        </p:blipFill>
        <p:spPr>
          <a:xfrm>
            <a:off x="239737" y="1477693"/>
            <a:ext cx="4029182" cy="3645656"/>
          </a:xfrm>
          <a:prstGeom prst="rect">
            <a:avLst/>
          </a:prstGeom>
        </p:spPr>
      </p:pic>
    </p:spTree>
    <p:extLst>
      <p:ext uri="{BB962C8B-B14F-4D97-AF65-F5344CB8AC3E}">
        <p14:creationId xmlns:p14="http://schemas.microsoft.com/office/powerpoint/2010/main" val="18195631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9CC14-E183-00A6-0909-23D81AA331F2}"/>
              </a:ext>
            </a:extLst>
          </p:cNvPr>
          <p:cNvSpPr>
            <a:spLocks noGrp="1"/>
          </p:cNvSpPr>
          <p:nvPr>
            <p:ph type="title"/>
          </p:nvPr>
        </p:nvSpPr>
        <p:spPr/>
        <p:txBody>
          <a:bodyPr>
            <a:normAutofit fontScale="90000"/>
          </a:bodyPr>
          <a:lstStyle/>
          <a:p>
            <a:r>
              <a:rPr lang="zh-CN" altLang="en-US" dirty="0"/>
              <a:t>数据类型奇特一些的数组怎么排？</a:t>
            </a:r>
          </a:p>
        </p:txBody>
      </p:sp>
      <p:pic>
        <p:nvPicPr>
          <p:cNvPr id="4" name="图片 3">
            <a:extLst>
              <a:ext uri="{FF2B5EF4-FFF2-40B4-BE49-F238E27FC236}">
                <a16:creationId xmlns:a16="http://schemas.microsoft.com/office/drawing/2014/main" id="{6CA4284B-8FBA-DD80-5423-33F76F0C80EA}"/>
              </a:ext>
            </a:extLst>
          </p:cNvPr>
          <p:cNvPicPr>
            <a:picLocks noChangeAspect="1"/>
          </p:cNvPicPr>
          <p:nvPr/>
        </p:nvPicPr>
        <p:blipFill>
          <a:blip r:embed="rId2"/>
          <a:stretch>
            <a:fillRect/>
          </a:stretch>
        </p:blipFill>
        <p:spPr>
          <a:xfrm>
            <a:off x="4685439" y="939736"/>
            <a:ext cx="4426485" cy="3981846"/>
          </a:xfrm>
          <a:prstGeom prst="rect">
            <a:avLst/>
          </a:prstGeom>
        </p:spPr>
      </p:pic>
      <p:pic>
        <p:nvPicPr>
          <p:cNvPr id="8" name="图片 7">
            <a:extLst>
              <a:ext uri="{FF2B5EF4-FFF2-40B4-BE49-F238E27FC236}">
                <a16:creationId xmlns:a16="http://schemas.microsoft.com/office/drawing/2014/main" id="{2F737D1E-73AF-5299-E099-8CF7173DA321}"/>
              </a:ext>
            </a:extLst>
          </p:cNvPr>
          <p:cNvPicPr>
            <a:picLocks noChangeAspect="1"/>
          </p:cNvPicPr>
          <p:nvPr/>
        </p:nvPicPr>
        <p:blipFill>
          <a:blip r:embed="rId3"/>
          <a:stretch>
            <a:fillRect/>
          </a:stretch>
        </p:blipFill>
        <p:spPr>
          <a:xfrm>
            <a:off x="76200" y="1187584"/>
            <a:ext cx="4609239" cy="3486150"/>
          </a:xfrm>
          <a:prstGeom prst="rect">
            <a:avLst/>
          </a:prstGeom>
        </p:spPr>
      </p:pic>
      <p:sp>
        <p:nvSpPr>
          <p:cNvPr id="9" name="文本框 8">
            <a:extLst>
              <a:ext uri="{FF2B5EF4-FFF2-40B4-BE49-F238E27FC236}">
                <a16:creationId xmlns:a16="http://schemas.microsoft.com/office/drawing/2014/main" id="{92ABB2D3-8C15-FA11-812A-68484900A37D}"/>
              </a:ext>
            </a:extLst>
          </p:cNvPr>
          <p:cNvSpPr txBox="1"/>
          <p:nvPr/>
        </p:nvSpPr>
        <p:spPr>
          <a:xfrm>
            <a:off x="381000" y="819150"/>
            <a:ext cx="3350854" cy="400110"/>
          </a:xfrm>
          <a:prstGeom prst="rect">
            <a:avLst/>
          </a:prstGeom>
          <a:noFill/>
        </p:spPr>
        <p:txBody>
          <a:bodyPr wrap="none" rtlCol="0">
            <a:spAutoFit/>
          </a:bodyPr>
          <a:lstStyle/>
          <a:p>
            <a:r>
              <a:rPr lang="zh-CN" altLang="en-US" sz="2000" dirty="0"/>
              <a:t>一维指针数组（</a:t>
            </a:r>
            <a:r>
              <a:rPr lang="en-US" altLang="zh-CN" sz="2000" dirty="0"/>
              <a:t>Review-T</a:t>
            </a:r>
            <a:r>
              <a:rPr lang="zh-CN" altLang="en-US" sz="2000" dirty="0"/>
              <a:t>）</a:t>
            </a:r>
          </a:p>
        </p:txBody>
      </p:sp>
    </p:spTree>
    <p:extLst>
      <p:ext uri="{BB962C8B-B14F-4D97-AF65-F5344CB8AC3E}">
        <p14:creationId xmlns:p14="http://schemas.microsoft.com/office/powerpoint/2010/main" val="40035883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DF935-8999-2136-F182-2A815624E188}"/>
              </a:ext>
            </a:extLst>
          </p:cNvPr>
          <p:cNvSpPr>
            <a:spLocks noGrp="1"/>
          </p:cNvSpPr>
          <p:nvPr>
            <p:ph type="title"/>
          </p:nvPr>
        </p:nvSpPr>
        <p:spPr/>
        <p:txBody>
          <a:bodyPr>
            <a:normAutofit fontScale="90000"/>
          </a:bodyPr>
          <a:lstStyle/>
          <a:p>
            <a:r>
              <a:rPr lang="en-US" altLang="zh-CN" dirty="0" err="1"/>
              <a:t>qsort</a:t>
            </a:r>
            <a:r>
              <a:rPr lang="zh-CN" altLang="en-US" dirty="0"/>
              <a:t>与下标数组</a:t>
            </a:r>
          </a:p>
        </p:txBody>
      </p:sp>
      <p:sp>
        <p:nvSpPr>
          <p:cNvPr id="3" name="文本框 2">
            <a:extLst>
              <a:ext uri="{FF2B5EF4-FFF2-40B4-BE49-F238E27FC236}">
                <a16:creationId xmlns:a16="http://schemas.microsoft.com/office/drawing/2014/main" id="{323F8A9E-69F5-3452-DA1C-2B57DA1132FB}"/>
              </a:ext>
            </a:extLst>
          </p:cNvPr>
          <p:cNvSpPr txBox="1"/>
          <p:nvPr/>
        </p:nvSpPr>
        <p:spPr>
          <a:xfrm>
            <a:off x="457200" y="819150"/>
            <a:ext cx="7010400" cy="1938992"/>
          </a:xfrm>
          <a:prstGeom prst="rect">
            <a:avLst/>
          </a:prstGeom>
          <a:noFill/>
        </p:spPr>
        <p:txBody>
          <a:bodyPr wrap="square" rtlCol="0">
            <a:spAutoFit/>
          </a:bodyPr>
          <a:lstStyle/>
          <a:p>
            <a:r>
              <a:rPr lang="zh-CN" altLang="en-US" sz="2000" dirty="0"/>
              <a:t>一个排序场景：我有一个乱序序列，我需要知道排序完成以后，我现在的第</a:t>
            </a:r>
            <a:r>
              <a:rPr lang="en-US" altLang="zh-CN" sz="2000" dirty="0"/>
              <a:t>x</a:t>
            </a:r>
            <a:r>
              <a:rPr lang="zh-CN" altLang="en-US" sz="2000" dirty="0"/>
              <a:t>项是以前的第几项：</a:t>
            </a:r>
            <a:endParaRPr lang="en-US" altLang="zh-CN" sz="2000" dirty="0"/>
          </a:p>
          <a:p>
            <a:endParaRPr lang="en-US" altLang="zh-CN" sz="2000" dirty="0"/>
          </a:p>
          <a:p>
            <a:r>
              <a:rPr lang="zh-CN" altLang="en-US" sz="2000" dirty="0"/>
              <a:t>如果我排的东西的每一项具有好几个特征，那么我是不是可以先存好数据，然后排序一下下标，最后通过排序完成的下标，回去访问先前存好的数据呢？</a:t>
            </a:r>
          </a:p>
        </p:txBody>
      </p:sp>
    </p:spTree>
    <p:extLst>
      <p:ext uri="{BB962C8B-B14F-4D97-AF65-F5344CB8AC3E}">
        <p14:creationId xmlns:p14="http://schemas.microsoft.com/office/powerpoint/2010/main" val="28056565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67E5A-3714-A539-7FA9-6E2A2366C0AF}"/>
              </a:ext>
            </a:extLst>
          </p:cNvPr>
          <p:cNvSpPr>
            <a:spLocks noGrp="1"/>
          </p:cNvSpPr>
          <p:nvPr>
            <p:ph type="title"/>
          </p:nvPr>
        </p:nvSpPr>
        <p:spPr/>
        <p:txBody>
          <a:bodyPr>
            <a:normAutofit fontScale="90000"/>
          </a:bodyPr>
          <a:lstStyle/>
          <a:p>
            <a:endParaRPr lang="zh-CN" altLang="en-US"/>
          </a:p>
        </p:txBody>
      </p:sp>
      <p:pic>
        <p:nvPicPr>
          <p:cNvPr id="4" name="图片 3">
            <a:extLst>
              <a:ext uri="{FF2B5EF4-FFF2-40B4-BE49-F238E27FC236}">
                <a16:creationId xmlns:a16="http://schemas.microsoft.com/office/drawing/2014/main" id="{B1C97F9A-C711-0DBF-126C-7AB802B7D39B}"/>
              </a:ext>
            </a:extLst>
          </p:cNvPr>
          <p:cNvPicPr>
            <a:picLocks noChangeAspect="1"/>
          </p:cNvPicPr>
          <p:nvPr/>
        </p:nvPicPr>
        <p:blipFill>
          <a:blip r:embed="rId2"/>
          <a:stretch>
            <a:fillRect/>
          </a:stretch>
        </p:blipFill>
        <p:spPr>
          <a:xfrm>
            <a:off x="23149" y="0"/>
            <a:ext cx="4629905" cy="5143500"/>
          </a:xfrm>
          <a:prstGeom prst="rect">
            <a:avLst/>
          </a:prstGeom>
        </p:spPr>
      </p:pic>
      <p:pic>
        <p:nvPicPr>
          <p:cNvPr id="6" name="图片 5">
            <a:extLst>
              <a:ext uri="{FF2B5EF4-FFF2-40B4-BE49-F238E27FC236}">
                <a16:creationId xmlns:a16="http://schemas.microsoft.com/office/drawing/2014/main" id="{A5B9033D-6536-22EB-19EE-4FEF8EEDABED}"/>
              </a:ext>
            </a:extLst>
          </p:cNvPr>
          <p:cNvPicPr>
            <a:picLocks noChangeAspect="1"/>
          </p:cNvPicPr>
          <p:nvPr/>
        </p:nvPicPr>
        <p:blipFill>
          <a:blip r:embed="rId3"/>
          <a:stretch>
            <a:fillRect/>
          </a:stretch>
        </p:blipFill>
        <p:spPr>
          <a:xfrm>
            <a:off x="3995599" y="570284"/>
            <a:ext cx="5125252" cy="4181614"/>
          </a:xfrm>
          <a:prstGeom prst="rect">
            <a:avLst/>
          </a:prstGeom>
        </p:spPr>
      </p:pic>
    </p:spTree>
    <p:extLst>
      <p:ext uri="{BB962C8B-B14F-4D97-AF65-F5344CB8AC3E}">
        <p14:creationId xmlns:p14="http://schemas.microsoft.com/office/powerpoint/2010/main" val="6341223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E2069B-98C0-422D-9997-78394DE4801A}"/>
              </a:ext>
            </a:extLst>
          </p:cNvPr>
          <p:cNvSpPr/>
          <p:nvPr/>
        </p:nvSpPr>
        <p:spPr>
          <a:xfrm>
            <a:off x="3094680" y="1581150"/>
            <a:ext cx="2954655"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算法部分</a:t>
            </a:r>
          </a:p>
        </p:txBody>
      </p:sp>
    </p:spTree>
    <p:extLst>
      <p:ext uri="{BB962C8B-B14F-4D97-AF65-F5344CB8AC3E}">
        <p14:creationId xmlns:p14="http://schemas.microsoft.com/office/powerpoint/2010/main" val="2487722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6A98B-5276-4B2A-A3FC-942856732AE6}"/>
              </a:ext>
            </a:extLst>
          </p:cNvPr>
          <p:cNvSpPr>
            <a:spLocks noGrp="1"/>
          </p:cNvSpPr>
          <p:nvPr>
            <p:ph type="title"/>
          </p:nvPr>
        </p:nvSpPr>
        <p:spPr/>
        <p:txBody>
          <a:bodyPr/>
          <a:lstStyle/>
          <a:p>
            <a:r>
              <a:rPr lang="zh-CN" altLang="en-US" b="1" dirty="0"/>
              <a:t>经典题评讲</a:t>
            </a:r>
            <a:endParaRPr lang="zh-CN" altLang="en-US" dirty="0"/>
          </a:p>
        </p:txBody>
      </p:sp>
      <p:pic>
        <p:nvPicPr>
          <p:cNvPr id="5" name="内容占位符 4">
            <a:extLst>
              <a:ext uri="{FF2B5EF4-FFF2-40B4-BE49-F238E27FC236}">
                <a16:creationId xmlns:a16="http://schemas.microsoft.com/office/drawing/2014/main" id="{ECB71015-3D0E-4DAE-808C-A113F434FC3E}"/>
              </a:ext>
            </a:extLst>
          </p:cNvPr>
          <p:cNvPicPr>
            <a:picLocks noGrp="1" noChangeAspect="1"/>
          </p:cNvPicPr>
          <p:nvPr>
            <p:ph idx="1"/>
          </p:nvPr>
        </p:nvPicPr>
        <p:blipFill>
          <a:blip r:embed="rId2"/>
          <a:stretch>
            <a:fillRect/>
          </a:stretch>
        </p:blipFill>
        <p:spPr>
          <a:xfrm>
            <a:off x="628651" y="1687088"/>
            <a:ext cx="6686549" cy="2804549"/>
          </a:xfrm>
        </p:spPr>
      </p:pic>
      <p:sp>
        <p:nvSpPr>
          <p:cNvPr id="6" name="文本框 5">
            <a:extLst>
              <a:ext uri="{FF2B5EF4-FFF2-40B4-BE49-F238E27FC236}">
                <a16:creationId xmlns:a16="http://schemas.microsoft.com/office/drawing/2014/main" id="{D3F3CCF5-2E4C-4B13-BD57-E4EB65F41CE3}"/>
              </a:ext>
            </a:extLst>
          </p:cNvPr>
          <p:cNvSpPr txBox="1"/>
          <p:nvPr/>
        </p:nvSpPr>
        <p:spPr>
          <a:xfrm>
            <a:off x="628650" y="1201434"/>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2022</a:t>
            </a:r>
            <a:r>
              <a:rPr lang="zh-CN" altLang="en-US" sz="2100" dirty="0">
                <a:solidFill>
                  <a:prstClr val="black"/>
                </a:solidFill>
                <a:latin typeface="等线" panose="020F0502020204030204"/>
                <a:ea typeface="等线" panose="02010600030101010101" pitchFamily="2" charset="-122"/>
              </a:rPr>
              <a:t>程设</a:t>
            </a:r>
            <a:r>
              <a:rPr lang="en-US" altLang="zh-CN" sz="2100" dirty="0">
                <a:solidFill>
                  <a:prstClr val="black"/>
                </a:solidFill>
                <a:latin typeface="等线" panose="020F0502020204030204"/>
                <a:ea typeface="等线" panose="02010600030101010101" pitchFamily="2" charset="-122"/>
              </a:rPr>
              <a:t>C3-G </a:t>
            </a:r>
            <a:r>
              <a:rPr lang="zh-CN" altLang="en-US" sz="2100" dirty="0">
                <a:solidFill>
                  <a:prstClr val="black"/>
                </a:solidFill>
                <a:latin typeface="等线" panose="020F0502020204030204"/>
                <a:ea typeface="等线" panose="02010600030101010101" pitchFamily="2" charset="-122"/>
              </a:rPr>
              <a:t>哈希表</a:t>
            </a:r>
          </a:p>
        </p:txBody>
      </p:sp>
    </p:spTree>
    <p:extLst>
      <p:ext uri="{BB962C8B-B14F-4D97-AF65-F5344CB8AC3E}">
        <p14:creationId xmlns:p14="http://schemas.microsoft.com/office/powerpoint/2010/main" val="2280629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12FD8-CF93-4384-95E5-7A121CAA2E63}"/>
              </a:ext>
            </a:extLst>
          </p:cNvPr>
          <p:cNvSpPr>
            <a:spLocks noGrp="1"/>
          </p:cNvSpPr>
          <p:nvPr>
            <p:ph type="title"/>
          </p:nvPr>
        </p:nvSpPr>
        <p:spPr/>
        <p:txBody>
          <a:bodyPr/>
          <a:lstStyle/>
          <a:p>
            <a:r>
              <a:rPr lang="zh-CN" altLang="en-US" b="1" dirty="0"/>
              <a:t>经典题评讲</a:t>
            </a:r>
            <a:endParaRPr lang="zh-CN" altLang="en-US" dirty="0"/>
          </a:p>
        </p:txBody>
      </p:sp>
      <p:pic>
        <p:nvPicPr>
          <p:cNvPr id="5" name="内容占位符 4">
            <a:extLst>
              <a:ext uri="{FF2B5EF4-FFF2-40B4-BE49-F238E27FC236}">
                <a16:creationId xmlns:a16="http://schemas.microsoft.com/office/drawing/2014/main" id="{CC2606F3-9327-4DC8-9F6F-878C502DA0B4}"/>
              </a:ext>
            </a:extLst>
          </p:cNvPr>
          <p:cNvPicPr>
            <a:picLocks noGrp="1" noChangeAspect="1"/>
          </p:cNvPicPr>
          <p:nvPr>
            <p:ph idx="1"/>
          </p:nvPr>
        </p:nvPicPr>
        <p:blipFill>
          <a:blip r:embed="rId2"/>
          <a:stretch>
            <a:fillRect/>
          </a:stretch>
        </p:blipFill>
        <p:spPr>
          <a:xfrm>
            <a:off x="628650" y="1657350"/>
            <a:ext cx="2647950" cy="2792912"/>
          </a:xfrm>
        </p:spPr>
      </p:pic>
      <p:sp>
        <p:nvSpPr>
          <p:cNvPr id="6" name="文本框 5">
            <a:extLst>
              <a:ext uri="{FF2B5EF4-FFF2-40B4-BE49-F238E27FC236}">
                <a16:creationId xmlns:a16="http://schemas.microsoft.com/office/drawing/2014/main" id="{A1C29D0A-3C1C-4981-9037-43D07486609E}"/>
              </a:ext>
            </a:extLst>
          </p:cNvPr>
          <p:cNvSpPr txBox="1"/>
          <p:nvPr/>
        </p:nvSpPr>
        <p:spPr>
          <a:xfrm>
            <a:off x="628650" y="1202851"/>
            <a:ext cx="3943350"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2022</a:t>
            </a:r>
            <a:r>
              <a:rPr lang="zh-CN" altLang="en-US" sz="2100" dirty="0">
                <a:solidFill>
                  <a:prstClr val="black"/>
                </a:solidFill>
                <a:latin typeface="等线" panose="020F0502020204030204"/>
                <a:ea typeface="等线" panose="02010600030101010101" pitchFamily="2" charset="-122"/>
              </a:rPr>
              <a:t>航</a:t>
            </a:r>
            <a:r>
              <a:rPr lang="en-US" altLang="zh-CN" sz="2100" dirty="0">
                <a:solidFill>
                  <a:prstClr val="black"/>
                </a:solidFill>
                <a:latin typeface="等线" panose="020F0502020204030204"/>
                <a:ea typeface="等线" panose="02010600030101010101" pitchFamily="2" charset="-122"/>
              </a:rPr>
              <a:t>C-C1-H</a:t>
            </a:r>
            <a:r>
              <a:rPr lang="zh-CN" altLang="en-US" sz="2100" dirty="0">
                <a:solidFill>
                  <a:prstClr val="black"/>
                </a:solidFill>
                <a:latin typeface="等线" panose="020F0502020204030204"/>
                <a:ea typeface="等线" panose="02010600030101010101" pitchFamily="2" charset="-122"/>
              </a:rPr>
              <a:t>：循环或递归</a:t>
            </a:r>
          </a:p>
        </p:txBody>
      </p:sp>
      <p:pic>
        <p:nvPicPr>
          <p:cNvPr id="8" name="图片 7">
            <a:extLst>
              <a:ext uri="{FF2B5EF4-FFF2-40B4-BE49-F238E27FC236}">
                <a16:creationId xmlns:a16="http://schemas.microsoft.com/office/drawing/2014/main" id="{7CD64984-AD66-4FE3-8785-4704BB74720C}"/>
              </a:ext>
            </a:extLst>
          </p:cNvPr>
          <p:cNvPicPr>
            <a:picLocks noChangeAspect="1"/>
          </p:cNvPicPr>
          <p:nvPr/>
        </p:nvPicPr>
        <p:blipFill>
          <a:blip r:embed="rId3"/>
          <a:stretch>
            <a:fillRect/>
          </a:stretch>
        </p:blipFill>
        <p:spPr>
          <a:xfrm>
            <a:off x="5040982" y="1200150"/>
            <a:ext cx="3630695" cy="3475095"/>
          </a:xfrm>
          <a:prstGeom prst="rect">
            <a:avLst/>
          </a:prstGeom>
        </p:spPr>
      </p:pic>
    </p:spTree>
    <p:extLst>
      <p:ext uri="{BB962C8B-B14F-4D97-AF65-F5344CB8AC3E}">
        <p14:creationId xmlns:p14="http://schemas.microsoft.com/office/powerpoint/2010/main" val="408468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8633C-0546-4F1A-B645-6E626FA2E0D9}"/>
              </a:ext>
            </a:extLst>
          </p:cNvPr>
          <p:cNvSpPr>
            <a:spLocks noGrp="1"/>
          </p:cNvSpPr>
          <p:nvPr>
            <p:ph type="title"/>
          </p:nvPr>
        </p:nvSpPr>
        <p:spPr/>
        <p:txBody>
          <a:bodyPr/>
          <a:lstStyle/>
          <a:p>
            <a:r>
              <a:rPr lang="zh-CN" altLang="en-US" b="1" dirty="0"/>
              <a:t>经典题评讲</a:t>
            </a:r>
            <a:endParaRPr lang="zh-CN" altLang="en-US" dirty="0"/>
          </a:p>
        </p:txBody>
      </p:sp>
      <p:sp>
        <p:nvSpPr>
          <p:cNvPr id="6" name="文本框 5">
            <a:extLst>
              <a:ext uri="{FF2B5EF4-FFF2-40B4-BE49-F238E27FC236}">
                <a16:creationId xmlns:a16="http://schemas.microsoft.com/office/drawing/2014/main" id="{A39E8C0E-3139-452F-A4BE-3029104EC6ED}"/>
              </a:ext>
            </a:extLst>
          </p:cNvPr>
          <p:cNvSpPr txBox="1"/>
          <p:nvPr/>
        </p:nvSpPr>
        <p:spPr>
          <a:xfrm>
            <a:off x="628650" y="1202851"/>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C8-H</a:t>
            </a:r>
            <a:r>
              <a:rPr lang="zh-CN" altLang="en-US" sz="2100" dirty="0">
                <a:solidFill>
                  <a:prstClr val="black"/>
                </a:solidFill>
                <a:latin typeface="等线" panose="020F0502020204030204"/>
                <a:ea typeface="等线" panose="02010600030101010101" pitchFamily="2" charset="-122"/>
              </a:rPr>
              <a:t>：递归</a:t>
            </a:r>
          </a:p>
        </p:txBody>
      </p:sp>
      <p:pic>
        <p:nvPicPr>
          <p:cNvPr id="8" name="内容占位符 7">
            <a:extLst>
              <a:ext uri="{FF2B5EF4-FFF2-40B4-BE49-F238E27FC236}">
                <a16:creationId xmlns:a16="http://schemas.microsoft.com/office/drawing/2014/main" id="{977C868B-482C-5F54-0149-B4DDF393E9EC}"/>
              </a:ext>
            </a:extLst>
          </p:cNvPr>
          <p:cNvPicPr>
            <a:picLocks noGrp="1" noChangeAspect="1"/>
          </p:cNvPicPr>
          <p:nvPr>
            <p:ph idx="1"/>
          </p:nvPr>
        </p:nvPicPr>
        <p:blipFill>
          <a:blip r:embed="rId2"/>
          <a:stretch>
            <a:fillRect/>
          </a:stretch>
        </p:blipFill>
        <p:spPr>
          <a:xfrm>
            <a:off x="3048000" y="209550"/>
            <a:ext cx="5791200" cy="4589835"/>
          </a:xfrm>
        </p:spPr>
      </p:pic>
    </p:spTree>
    <p:extLst>
      <p:ext uri="{BB962C8B-B14F-4D97-AF65-F5344CB8AC3E}">
        <p14:creationId xmlns:p14="http://schemas.microsoft.com/office/powerpoint/2010/main" val="536764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7502F-4982-4A45-8B97-6D9D83B8DD38}"/>
              </a:ext>
            </a:extLst>
          </p:cNvPr>
          <p:cNvSpPr>
            <a:spLocks noGrp="1"/>
          </p:cNvSpPr>
          <p:nvPr>
            <p:ph type="title"/>
          </p:nvPr>
        </p:nvSpPr>
        <p:spPr>
          <a:xfrm>
            <a:off x="304800" y="273844"/>
            <a:ext cx="7886700" cy="994172"/>
          </a:xfrm>
        </p:spPr>
        <p:txBody>
          <a:bodyPr/>
          <a:lstStyle/>
          <a:p>
            <a:r>
              <a:rPr lang="zh-CN" altLang="en-US" b="1" dirty="0"/>
              <a:t>经典题评讲</a:t>
            </a:r>
            <a:endParaRPr lang="zh-CN" altLang="en-US" dirty="0"/>
          </a:p>
        </p:txBody>
      </p:sp>
      <p:sp>
        <p:nvSpPr>
          <p:cNvPr id="4" name="文本框 3">
            <a:extLst>
              <a:ext uri="{FF2B5EF4-FFF2-40B4-BE49-F238E27FC236}">
                <a16:creationId xmlns:a16="http://schemas.microsoft.com/office/drawing/2014/main" id="{19C67E5F-9F3C-4403-94D1-48FFAD8936A4}"/>
              </a:ext>
            </a:extLst>
          </p:cNvPr>
          <p:cNvSpPr txBox="1"/>
          <p:nvPr/>
        </p:nvSpPr>
        <p:spPr>
          <a:xfrm>
            <a:off x="628650" y="1202851"/>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R-Y</a:t>
            </a:r>
            <a:r>
              <a:rPr lang="zh-CN" altLang="en-US" sz="2100" dirty="0">
                <a:solidFill>
                  <a:prstClr val="black"/>
                </a:solidFill>
                <a:latin typeface="等线" panose="020F0502020204030204"/>
                <a:ea typeface="等线" panose="02010600030101010101" pitchFamily="2" charset="-122"/>
              </a:rPr>
              <a:t>：递归</a:t>
            </a:r>
          </a:p>
        </p:txBody>
      </p:sp>
      <p:pic>
        <p:nvPicPr>
          <p:cNvPr id="8" name="内容占位符 7">
            <a:extLst>
              <a:ext uri="{FF2B5EF4-FFF2-40B4-BE49-F238E27FC236}">
                <a16:creationId xmlns:a16="http://schemas.microsoft.com/office/drawing/2014/main" id="{A9A39C65-A522-1034-93A0-35BE9792A71A}"/>
              </a:ext>
            </a:extLst>
          </p:cNvPr>
          <p:cNvPicPr>
            <a:picLocks noGrp="1" noChangeAspect="1"/>
          </p:cNvPicPr>
          <p:nvPr>
            <p:ph idx="1"/>
          </p:nvPr>
        </p:nvPicPr>
        <p:blipFill>
          <a:blip r:embed="rId2"/>
          <a:stretch>
            <a:fillRect/>
          </a:stretch>
        </p:blipFill>
        <p:spPr>
          <a:xfrm>
            <a:off x="2590800" y="133350"/>
            <a:ext cx="6424170" cy="4812506"/>
          </a:xfrm>
        </p:spPr>
      </p:pic>
    </p:spTree>
    <p:extLst>
      <p:ext uri="{BB962C8B-B14F-4D97-AF65-F5344CB8AC3E}">
        <p14:creationId xmlns:p14="http://schemas.microsoft.com/office/powerpoint/2010/main" val="138867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B1AA38-B748-4115-B54A-40FEFC4C9B2B}"/>
              </a:ext>
            </a:extLst>
          </p:cNvPr>
          <p:cNvSpPr>
            <a:spLocks noGrp="1"/>
          </p:cNvSpPr>
          <p:nvPr>
            <p:ph type="title"/>
          </p:nvPr>
        </p:nvSpPr>
        <p:spPr/>
        <p:txBody>
          <a:bodyPr/>
          <a:lstStyle/>
          <a:p>
            <a:r>
              <a:rPr lang="zh-CN" altLang="en-US" dirty="0"/>
              <a:t>递归与递推</a:t>
            </a:r>
          </a:p>
        </p:txBody>
      </p:sp>
      <p:sp>
        <p:nvSpPr>
          <p:cNvPr id="3" name="内容占位符 2">
            <a:extLst>
              <a:ext uri="{FF2B5EF4-FFF2-40B4-BE49-F238E27FC236}">
                <a16:creationId xmlns:a16="http://schemas.microsoft.com/office/drawing/2014/main" id="{6BE398AB-788A-402C-9375-2C2C5C72850E}"/>
              </a:ext>
            </a:extLst>
          </p:cNvPr>
          <p:cNvSpPr>
            <a:spLocks noGrp="1"/>
          </p:cNvSpPr>
          <p:nvPr>
            <p:ph idx="1"/>
          </p:nvPr>
        </p:nvSpPr>
        <p:spPr/>
        <p:txBody>
          <a:bodyPr/>
          <a:lstStyle/>
          <a:p>
            <a:r>
              <a:rPr lang="zh-CN" altLang="en-US" dirty="0"/>
              <a:t>斐波那契数列</a:t>
            </a:r>
          </a:p>
        </p:txBody>
      </p:sp>
      <p:pic>
        <p:nvPicPr>
          <p:cNvPr id="5" name="图片 4">
            <a:extLst>
              <a:ext uri="{FF2B5EF4-FFF2-40B4-BE49-F238E27FC236}">
                <a16:creationId xmlns:a16="http://schemas.microsoft.com/office/drawing/2014/main" id="{14249736-DC60-4606-9E01-B0E31CD1D594}"/>
              </a:ext>
            </a:extLst>
          </p:cNvPr>
          <p:cNvPicPr>
            <a:picLocks noChangeAspect="1"/>
          </p:cNvPicPr>
          <p:nvPr/>
        </p:nvPicPr>
        <p:blipFill>
          <a:blip r:embed="rId2"/>
          <a:stretch>
            <a:fillRect/>
          </a:stretch>
        </p:blipFill>
        <p:spPr>
          <a:xfrm>
            <a:off x="628650" y="1833604"/>
            <a:ext cx="3379618" cy="2799119"/>
          </a:xfrm>
          <a:prstGeom prst="rect">
            <a:avLst/>
          </a:prstGeom>
        </p:spPr>
      </p:pic>
      <p:sp>
        <p:nvSpPr>
          <p:cNvPr id="6" name="文本框 5">
            <a:extLst>
              <a:ext uri="{FF2B5EF4-FFF2-40B4-BE49-F238E27FC236}">
                <a16:creationId xmlns:a16="http://schemas.microsoft.com/office/drawing/2014/main" id="{226604D4-1721-4D16-A3C4-E8075CE7FCD4}"/>
              </a:ext>
            </a:extLst>
          </p:cNvPr>
          <p:cNvSpPr txBox="1"/>
          <p:nvPr/>
        </p:nvSpPr>
        <p:spPr>
          <a:xfrm>
            <a:off x="4496817" y="1888167"/>
            <a:ext cx="4181383" cy="2354491"/>
          </a:xfrm>
          <a:prstGeom prst="rect">
            <a:avLst/>
          </a:prstGeom>
          <a:noFill/>
        </p:spPr>
        <p:txBody>
          <a:bodyPr wrap="square" rtlCol="0">
            <a:spAutoFit/>
          </a:bodyPr>
          <a:lstStyle/>
          <a:p>
            <a:pPr defTabSz="685800"/>
            <a:r>
              <a:rPr lang="zh-CN" altLang="en-US" sz="2100" dirty="0">
                <a:solidFill>
                  <a:prstClr val="black"/>
                </a:solidFill>
                <a:latin typeface="等线" panose="020F0502020204030204"/>
                <a:ea typeface="等线" panose="02010600030101010101" pitchFamily="2" charset="-122"/>
              </a:rPr>
              <a:t>此处递推的效率远远高于递归的效率，而且当</a:t>
            </a:r>
            <a:r>
              <a:rPr lang="en-US" altLang="zh-CN" sz="2100" dirty="0">
                <a:solidFill>
                  <a:prstClr val="black"/>
                </a:solidFill>
                <a:latin typeface="等线" panose="020F0502020204030204"/>
                <a:ea typeface="等线" panose="02010600030101010101" pitchFamily="2" charset="-122"/>
              </a:rPr>
              <a:t>n</a:t>
            </a:r>
            <a:r>
              <a:rPr lang="zh-CN" altLang="en-US" sz="2100" dirty="0">
                <a:solidFill>
                  <a:prstClr val="black"/>
                </a:solidFill>
                <a:latin typeface="等线" panose="020F0502020204030204"/>
                <a:ea typeface="等线" panose="02010600030101010101" pitchFamily="2" charset="-122"/>
              </a:rPr>
              <a:t>过大时函数会因为调用次数太多导致爆栈，无法计算。</a:t>
            </a:r>
            <a:endParaRPr lang="en-US" altLang="zh-CN" sz="2100" dirty="0">
              <a:solidFill>
                <a:prstClr val="black"/>
              </a:solidFill>
              <a:latin typeface="等线" panose="020F0502020204030204"/>
              <a:ea typeface="等线" panose="02010600030101010101" pitchFamily="2" charset="-122"/>
            </a:endParaRPr>
          </a:p>
          <a:p>
            <a:pPr defTabSz="685800"/>
            <a:endParaRPr lang="en-US" altLang="zh-CN" sz="2100" dirty="0">
              <a:solidFill>
                <a:prstClr val="black"/>
              </a:solidFill>
              <a:latin typeface="等线" panose="020F0502020204030204"/>
              <a:ea typeface="等线" panose="02010600030101010101" pitchFamily="2" charset="-122"/>
            </a:endParaRPr>
          </a:p>
          <a:p>
            <a:pPr defTabSz="685800"/>
            <a:r>
              <a:rPr lang="zh-CN" altLang="en-US" sz="2100" dirty="0">
                <a:solidFill>
                  <a:prstClr val="black"/>
                </a:solidFill>
                <a:latin typeface="等线" panose="020F0502020204030204"/>
                <a:ea typeface="等线" panose="02010600030101010101" pitchFamily="2" charset="-122"/>
              </a:rPr>
              <a:t>递归多次计算了已经计算过的值，非常浪费时间。</a:t>
            </a:r>
          </a:p>
        </p:txBody>
      </p:sp>
    </p:spTree>
    <p:extLst>
      <p:ext uri="{BB962C8B-B14F-4D97-AF65-F5344CB8AC3E}">
        <p14:creationId xmlns:p14="http://schemas.microsoft.com/office/powerpoint/2010/main" val="1936767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37036-7F22-4C50-B44D-083122416224}"/>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EC64171C-288F-4D07-8ECC-E23C2C287950}"/>
              </a:ext>
            </a:extLst>
          </p:cNvPr>
          <p:cNvSpPr>
            <a:spLocks noGrp="1"/>
          </p:cNvSpPr>
          <p:nvPr>
            <p:ph idx="1"/>
          </p:nvPr>
        </p:nvSpPr>
        <p:spPr/>
        <p:txBody>
          <a:bodyPr/>
          <a:lstStyle/>
          <a:p>
            <a:r>
              <a:rPr lang="en-US" altLang="zh-CN" dirty="0"/>
              <a:t>=</a:t>
            </a:r>
            <a:r>
              <a:rPr lang="zh-CN" altLang="en-US" dirty="0"/>
              <a:t>与</a:t>
            </a:r>
            <a:r>
              <a:rPr lang="en-US" altLang="zh-CN" dirty="0"/>
              <a:t>==</a:t>
            </a:r>
            <a:r>
              <a:rPr lang="zh-CN" altLang="en-US" dirty="0"/>
              <a:t>：逻辑运算的等号在</a:t>
            </a:r>
            <a:r>
              <a:rPr lang="en-US" altLang="zh-CN" dirty="0"/>
              <a:t>C</a:t>
            </a:r>
            <a:r>
              <a:rPr lang="zh-CN" altLang="en-US" dirty="0"/>
              <a:t>语言中是</a:t>
            </a:r>
            <a:r>
              <a:rPr lang="en-US" altLang="zh-CN" dirty="0"/>
              <a:t>==</a:t>
            </a:r>
            <a:r>
              <a:rPr lang="zh-CN" altLang="en-US" dirty="0"/>
              <a:t>，有些同学容易打成</a:t>
            </a:r>
            <a:r>
              <a:rPr lang="en-US" altLang="zh-CN" dirty="0"/>
              <a:t>=</a:t>
            </a:r>
            <a:r>
              <a:rPr lang="zh-CN" altLang="en-US" dirty="0"/>
              <a:t>，从⽽变成赋值语句。这个问题致命的地⽅在于可以编译通过不容易发现。这⾥建议把</a:t>
            </a:r>
            <a:r>
              <a:rPr lang="zh-CN" altLang="en-US" b="1" dirty="0"/>
              <a:t>变量放在右边，常量放在左边。</a:t>
            </a:r>
            <a:r>
              <a:rPr lang="zh-CN" altLang="en-US" dirty="0"/>
              <a:t>不过最好的解决⽅法是时刻提醒⾃⼰相等逻辑运算符的写法。</a:t>
            </a:r>
            <a:endParaRPr lang="en-US" altLang="zh-CN" dirty="0"/>
          </a:p>
          <a:p>
            <a:endParaRPr lang="zh-CN" altLang="en-US" dirty="0"/>
          </a:p>
        </p:txBody>
      </p:sp>
      <p:pic>
        <p:nvPicPr>
          <p:cNvPr id="5" name="图片 4">
            <a:extLst>
              <a:ext uri="{FF2B5EF4-FFF2-40B4-BE49-F238E27FC236}">
                <a16:creationId xmlns:a16="http://schemas.microsoft.com/office/drawing/2014/main" id="{85D4A20B-18F1-443C-A3C2-103EB6AFD0B6}"/>
              </a:ext>
            </a:extLst>
          </p:cNvPr>
          <p:cNvPicPr>
            <a:picLocks noChangeAspect="1"/>
          </p:cNvPicPr>
          <p:nvPr/>
        </p:nvPicPr>
        <p:blipFill>
          <a:blip r:embed="rId2"/>
          <a:stretch>
            <a:fillRect/>
          </a:stretch>
        </p:blipFill>
        <p:spPr>
          <a:xfrm>
            <a:off x="1463631" y="2784057"/>
            <a:ext cx="2338232" cy="1318198"/>
          </a:xfrm>
          <a:prstGeom prst="rect">
            <a:avLst/>
          </a:prstGeom>
        </p:spPr>
      </p:pic>
      <p:pic>
        <p:nvPicPr>
          <p:cNvPr id="7" name="图片 6">
            <a:extLst>
              <a:ext uri="{FF2B5EF4-FFF2-40B4-BE49-F238E27FC236}">
                <a16:creationId xmlns:a16="http://schemas.microsoft.com/office/drawing/2014/main" id="{4DAC25F8-6C09-4619-B6A3-F6DC0963F56B}"/>
              </a:ext>
            </a:extLst>
          </p:cNvPr>
          <p:cNvPicPr>
            <a:picLocks noChangeAspect="1"/>
          </p:cNvPicPr>
          <p:nvPr/>
        </p:nvPicPr>
        <p:blipFill>
          <a:blip r:embed="rId3"/>
          <a:stretch>
            <a:fillRect/>
          </a:stretch>
        </p:blipFill>
        <p:spPr>
          <a:xfrm>
            <a:off x="4791576" y="3003447"/>
            <a:ext cx="1896239" cy="879416"/>
          </a:xfrm>
          <a:prstGeom prst="rect">
            <a:avLst/>
          </a:prstGeom>
        </p:spPr>
      </p:pic>
    </p:spTree>
    <p:extLst>
      <p:ext uri="{BB962C8B-B14F-4D97-AF65-F5344CB8AC3E}">
        <p14:creationId xmlns:p14="http://schemas.microsoft.com/office/powerpoint/2010/main" val="3495080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17708-5AEB-4701-AF9D-09C9FEF878B0}"/>
              </a:ext>
            </a:extLst>
          </p:cNvPr>
          <p:cNvSpPr>
            <a:spLocks noGrp="1"/>
          </p:cNvSpPr>
          <p:nvPr>
            <p:ph type="title"/>
          </p:nvPr>
        </p:nvSpPr>
        <p:spPr/>
        <p:txBody>
          <a:bodyPr/>
          <a:lstStyle/>
          <a:p>
            <a:r>
              <a:rPr lang="zh-CN" altLang="en-US" dirty="0"/>
              <a:t>递归与递推</a:t>
            </a:r>
          </a:p>
        </p:txBody>
      </p:sp>
      <p:sp>
        <p:nvSpPr>
          <p:cNvPr id="3" name="内容占位符 2">
            <a:extLst>
              <a:ext uri="{FF2B5EF4-FFF2-40B4-BE49-F238E27FC236}">
                <a16:creationId xmlns:a16="http://schemas.microsoft.com/office/drawing/2014/main" id="{5936EA6B-C895-482C-958D-563DA0B2E2CE}"/>
              </a:ext>
            </a:extLst>
          </p:cNvPr>
          <p:cNvSpPr>
            <a:spLocks noGrp="1"/>
          </p:cNvSpPr>
          <p:nvPr>
            <p:ph idx="1"/>
          </p:nvPr>
        </p:nvSpPr>
        <p:spPr/>
        <p:txBody>
          <a:bodyPr/>
          <a:lstStyle/>
          <a:p>
            <a:r>
              <a:rPr lang="zh-CN" altLang="en-US" dirty="0"/>
              <a:t>记忆化搜索</a:t>
            </a:r>
          </a:p>
        </p:txBody>
      </p:sp>
      <p:sp>
        <p:nvSpPr>
          <p:cNvPr id="4" name="文本框 3">
            <a:extLst>
              <a:ext uri="{FF2B5EF4-FFF2-40B4-BE49-F238E27FC236}">
                <a16:creationId xmlns:a16="http://schemas.microsoft.com/office/drawing/2014/main" id="{7C9FC0FC-73B5-42D0-A2F5-92BD64846AF3}"/>
              </a:ext>
            </a:extLst>
          </p:cNvPr>
          <p:cNvSpPr txBox="1"/>
          <p:nvPr/>
        </p:nvSpPr>
        <p:spPr>
          <a:xfrm>
            <a:off x="812307" y="1984159"/>
            <a:ext cx="4474346" cy="553998"/>
          </a:xfrm>
          <a:prstGeom prst="rect">
            <a:avLst/>
          </a:prstGeom>
          <a:noFill/>
        </p:spPr>
        <p:txBody>
          <a:bodyPr wrap="square" rtlCol="0">
            <a:spAutoFit/>
          </a:bodyPr>
          <a:lstStyle/>
          <a:p>
            <a:pPr defTabSz="685800"/>
            <a:r>
              <a:rPr lang="zh-CN" altLang="en-US" sz="1500" dirty="0">
                <a:solidFill>
                  <a:prstClr val="black"/>
                </a:solidFill>
                <a:latin typeface="等线" panose="020F0502020204030204"/>
                <a:ea typeface="等线" panose="02010600030101010101" pitchFamily="2" charset="-122"/>
              </a:rPr>
              <a:t>我们可以对已经计算过的值进行记录，需要使用的时候就可以直接访问，不需要再调用函数重复计算。</a:t>
            </a:r>
          </a:p>
        </p:txBody>
      </p:sp>
      <p:sp>
        <p:nvSpPr>
          <p:cNvPr id="7" name="文本框 6">
            <a:extLst>
              <a:ext uri="{FF2B5EF4-FFF2-40B4-BE49-F238E27FC236}">
                <a16:creationId xmlns:a16="http://schemas.microsoft.com/office/drawing/2014/main" id="{912F5E77-74FB-49BE-A58A-04731308C9DF}"/>
              </a:ext>
            </a:extLst>
          </p:cNvPr>
          <p:cNvSpPr txBox="1"/>
          <p:nvPr/>
        </p:nvSpPr>
        <p:spPr>
          <a:xfrm>
            <a:off x="5745604" y="3062512"/>
            <a:ext cx="2716568" cy="923330"/>
          </a:xfrm>
          <a:prstGeom prst="rect">
            <a:avLst/>
          </a:prstGeom>
          <a:noFill/>
        </p:spPr>
        <p:txBody>
          <a:bodyPr wrap="square" rtlCol="0">
            <a:spAutoFit/>
          </a:bodyPr>
          <a:lstStyle/>
          <a:p>
            <a:pPr defTabSz="685800"/>
            <a:r>
              <a:rPr lang="zh-CN" altLang="en-US" sz="1350" dirty="0">
                <a:solidFill>
                  <a:prstClr val="black"/>
                </a:solidFill>
                <a:latin typeface="等线" panose="020F0502020204030204"/>
                <a:ea typeface="等线" panose="02010600030101010101" pitchFamily="2" charset="-122"/>
              </a:rPr>
              <a:t>注意：这里仅作代码演示，斐波那契数列的元素增长的非常快，函数返回值类型不一定是</a:t>
            </a:r>
            <a:r>
              <a:rPr lang="en-US" altLang="zh-CN" sz="1350" dirty="0">
                <a:solidFill>
                  <a:prstClr val="black"/>
                </a:solidFill>
                <a:latin typeface="等线" panose="020F0502020204030204"/>
                <a:ea typeface="等线" panose="02010600030101010101" pitchFamily="2" charset="-122"/>
              </a:rPr>
              <a:t>int</a:t>
            </a:r>
            <a:r>
              <a:rPr lang="zh-CN" altLang="en-US" sz="1350" dirty="0">
                <a:solidFill>
                  <a:prstClr val="black"/>
                </a:solidFill>
                <a:latin typeface="等线" panose="020F0502020204030204"/>
                <a:ea typeface="等线" panose="02010600030101010101" pitchFamily="2" charset="-122"/>
              </a:rPr>
              <a:t>，超过了</a:t>
            </a:r>
            <a:r>
              <a:rPr lang="en-US" altLang="zh-CN" sz="1350" dirty="0">
                <a:solidFill>
                  <a:prstClr val="black"/>
                </a:solidFill>
                <a:latin typeface="等线" panose="020F0502020204030204"/>
                <a:ea typeface="等线" panose="02010600030101010101" pitchFamily="2" charset="-122"/>
              </a:rPr>
              <a:t>long </a:t>
            </a:r>
            <a:r>
              <a:rPr lang="en-US" altLang="zh-CN" sz="1350" dirty="0" err="1">
                <a:solidFill>
                  <a:prstClr val="black"/>
                </a:solidFill>
                <a:latin typeface="等线" panose="020F0502020204030204"/>
                <a:ea typeface="等线" panose="02010600030101010101" pitchFamily="2" charset="-122"/>
              </a:rPr>
              <a:t>long</a:t>
            </a:r>
            <a:r>
              <a:rPr lang="zh-CN" altLang="en-US" sz="1350" dirty="0">
                <a:solidFill>
                  <a:prstClr val="black"/>
                </a:solidFill>
                <a:latin typeface="等线" panose="020F0502020204030204"/>
                <a:ea typeface="等线" panose="02010600030101010101" pitchFamily="2" charset="-122"/>
              </a:rPr>
              <a:t>也是有可能的。</a:t>
            </a:r>
          </a:p>
        </p:txBody>
      </p:sp>
      <p:sp>
        <p:nvSpPr>
          <p:cNvPr id="10" name="文本框 9">
            <a:extLst>
              <a:ext uri="{FF2B5EF4-FFF2-40B4-BE49-F238E27FC236}">
                <a16:creationId xmlns:a16="http://schemas.microsoft.com/office/drawing/2014/main" id="{69A33149-2519-4B45-ACF7-3610C544987B}"/>
              </a:ext>
            </a:extLst>
          </p:cNvPr>
          <p:cNvSpPr txBox="1"/>
          <p:nvPr/>
        </p:nvSpPr>
        <p:spPr>
          <a:xfrm>
            <a:off x="812307" y="3131761"/>
            <a:ext cx="4061534" cy="784830"/>
          </a:xfrm>
          <a:prstGeom prst="rect">
            <a:avLst/>
          </a:prstGeom>
          <a:noFill/>
        </p:spPr>
        <p:txBody>
          <a:bodyPr wrap="square" rtlCol="0">
            <a:spAutoFit/>
          </a:bodyPr>
          <a:lstStyle/>
          <a:p>
            <a:pPr defTabSz="685800"/>
            <a:r>
              <a:rPr lang="zh-CN" altLang="en-US" sz="1500" dirty="0">
                <a:solidFill>
                  <a:prstClr val="black"/>
                </a:solidFill>
                <a:latin typeface="等线" panose="020F0502020204030204"/>
                <a:ea typeface="等线" panose="02010600030101010101" pitchFamily="2" charset="-122"/>
              </a:rPr>
              <a:t>使用记忆化后递归的理论时间复杂度与递推相同，但是递归需要调用函数，会花费一定的开销，所以递推的效率还是高于递归的。</a:t>
            </a:r>
          </a:p>
        </p:txBody>
      </p:sp>
      <p:pic>
        <p:nvPicPr>
          <p:cNvPr id="13" name="图片 12">
            <a:extLst>
              <a:ext uri="{FF2B5EF4-FFF2-40B4-BE49-F238E27FC236}">
                <a16:creationId xmlns:a16="http://schemas.microsoft.com/office/drawing/2014/main" id="{EEBB8C9E-4866-4F6A-8D93-88F4597C2F42}"/>
              </a:ext>
            </a:extLst>
          </p:cNvPr>
          <p:cNvPicPr>
            <a:picLocks noChangeAspect="1"/>
          </p:cNvPicPr>
          <p:nvPr/>
        </p:nvPicPr>
        <p:blipFill>
          <a:blip r:embed="rId2"/>
          <a:stretch>
            <a:fillRect/>
          </a:stretch>
        </p:blipFill>
        <p:spPr>
          <a:xfrm>
            <a:off x="5804572" y="590590"/>
            <a:ext cx="2527121" cy="2370719"/>
          </a:xfrm>
          <a:prstGeom prst="rect">
            <a:avLst/>
          </a:prstGeom>
        </p:spPr>
      </p:pic>
    </p:spTree>
    <p:extLst>
      <p:ext uri="{BB962C8B-B14F-4D97-AF65-F5344CB8AC3E}">
        <p14:creationId xmlns:p14="http://schemas.microsoft.com/office/powerpoint/2010/main" val="2529196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644F0-B57B-4434-B20F-DE06AFA82EE6}"/>
              </a:ext>
            </a:extLst>
          </p:cNvPr>
          <p:cNvSpPr>
            <a:spLocks noGrp="1"/>
          </p:cNvSpPr>
          <p:nvPr>
            <p:ph type="title"/>
          </p:nvPr>
        </p:nvSpPr>
        <p:spPr/>
        <p:txBody>
          <a:bodyPr/>
          <a:lstStyle/>
          <a:p>
            <a:r>
              <a:rPr lang="zh-CN" altLang="en-US" dirty="0"/>
              <a:t>递推与递归</a:t>
            </a:r>
          </a:p>
        </p:txBody>
      </p:sp>
      <p:pic>
        <p:nvPicPr>
          <p:cNvPr id="5" name="内容占位符 4">
            <a:extLst>
              <a:ext uri="{FF2B5EF4-FFF2-40B4-BE49-F238E27FC236}">
                <a16:creationId xmlns:a16="http://schemas.microsoft.com/office/drawing/2014/main" id="{792C7C83-2EED-444F-996B-76B85788BC96}"/>
              </a:ext>
            </a:extLst>
          </p:cNvPr>
          <p:cNvPicPr>
            <a:picLocks noGrp="1" noChangeAspect="1"/>
          </p:cNvPicPr>
          <p:nvPr>
            <p:ph idx="1"/>
          </p:nvPr>
        </p:nvPicPr>
        <p:blipFill>
          <a:blip r:embed="rId2"/>
          <a:stretch>
            <a:fillRect/>
          </a:stretch>
        </p:blipFill>
        <p:spPr>
          <a:xfrm>
            <a:off x="628650" y="1799105"/>
            <a:ext cx="5342857" cy="1964286"/>
          </a:xfrm>
        </p:spPr>
      </p:pic>
      <p:sp>
        <p:nvSpPr>
          <p:cNvPr id="6" name="文本框 5">
            <a:extLst>
              <a:ext uri="{FF2B5EF4-FFF2-40B4-BE49-F238E27FC236}">
                <a16:creationId xmlns:a16="http://schemas.microsoft.com/office/drawing/2014/main" id="{DC3A1B53-2D13-46F1-A500-6AC96376262D}"/>
              </a:ext>
            </a:extLst>
          </p:cNvPr>
          <p:cNvSpPr txBox="1"/>
          <p:nvPr/>
        </p:nvSpPr>
        <p:spPr>
          <a:xfrm>
            <a:off x="628650" y="1268016"/>
            <a:ext cx="2050742" cy="369332"/>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怎么找递推关系式？</a:t>
            </a:r>
          </a:p>
        </p:txBody>
      </p:sp>
    </p:spTree>
    <p:extLst>
      <p:ext uri="{BB962C8B-B14F-4D97-AF65-F5344CB8AC3E}">
        <p14:creationId xmlns:p14="http://schemas.microsoft.com/office/powerpoint/2010/main" val="1532419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6A6BD-ADF9-4144-B7E7-EB7B4F134774}"/>
              </a:ext>
            </a:extLst>
          </p:cNvPr>
          <p:cNvSpPr>
            <a:spLocks noGrp="1"/>
          </p:cNvSpPr>
          <p:nvPr>
            <p:ph type="title"/>
          </p:nvPr>
        </p:nvSpPr>
        <p:spPr/>
        <p:txBody>
          <a:bodyPr/>
          <a:lstStyle/>
          <a:p>
            <a:r>
              <a:rPr lang="zh-CN" altLang="en-US" dirty="0"/>
              <a:t>递推与递归</a:t>
            </a:r>
          </a:p>
        </p:txBody>
      </p:sp>
      <p:pic>
        <p:nvPicPr>
          <p:cNvPr id="4" name="内容占位符 3">
            <a:extLst>
              <a:ext uri="{FF2B5EF4-FFF2-40B4-BE49-F238E27FC236}">
                <a16:creationId xmlns:a16="http://schemas.microsoft.com/office/drawing/2014/main" id="{94E2C04C-E661-4AA6-AECB-3C07EB18F82E}"/>
              </a:ext>
            </a:extLst>
          </p:cNvPr>
          <p:cNvPicPr>
            <a:picLocks noGrp="1" noChangeAspect="1"/>
          </p:cNvPicPr>
          <p:nvPr>
            <p:ph idx="1"/>
          </p:nvPr>
        </p:nvPicPr>
        <p:blipFill>
          <a:blip r:embed="rId2"/>
          <a:stretch>
            <a:fillRect/>
          </a:stretch>
        </p:blipFill>
        <p:spPr>
          <a:xfrm>
            <a:off x="701336" y="1355902"/>
            <a:ext cx="5782274" cy="3263504"/>
          </a:xfrm>
          <a:prstGeom prst="rect">
            <a:avLst/>
          </a:prstGeom>
        </p:spPr>
      </p:pic>
      <p:sp>
        <p:nvSpPr>
          <p:cNvPr id="5" name="文本框 4">
            <a:extLst>
              <a:ext uri="{FF2B5EF4-FFF2-40B4-BE49-F238E27FC236}">
                <a16:creationId xmlns:a16="http://schemas.microsoft.com/office/drawing/2014/main" id="{6FFCD32D-42F0-4297-84F0-58C1ECE1EE1C}"/>
              </a:ext>
            </a:extLst>
          </p:cNvPr>
          <p:cNvSpPr txBox="1"/>
          <p:nvPr/>
        </p:nvSpPr>
        <p:spPr>
          <a:xfrm>
            <a:off x="6391922" y="956392"/>
            <a:ext cx="2050742" cy="369332"/>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怎么找递推关系式？</a:t>
            </a:r>
          </a:p>
        </p:txBody>
      </p:sp>
    </p:spTree>
    <p:extLst>
      <p:ext uri="{BB962C8B-B14F-4D97-AF65-F5344CB8AC3E}">
        <p14:creationId xmlns:p14="http://schemas.microsoft.com/office/powerpoint/2010/main" val="2088240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FC3E7-DCF4-402B-92F0-027F3C75268D}"/>
              </a:ext>
            </a:extLst>
          </p:cNvPr>
          <p:cNvSpPr>
            <a:spLocks noGrp="1"/>
          </p:cNvSpPr>
          <p:nvPr>
            <p:ph type="title"/>
          </p:nvPr>
        </p:nvSpPr>
        <p:spPr/>
        <p:txBody>
          <a:bodyPr/>
          <a:lstStyle/>
          <a:p>
            <a:r>
              <a:rPr lang="zh-CN" altLang="en-US" dirty="0"/>
              <a:t>递推与递归</a:t>
            </a:r>
          </a:p>
        </p:txBody>
      </p:sp>
      <p:pic>
        <p:nvPicPr>
          <p:cNvPr id="5" name="内容占位符 4">
            <a:extLst>
              <a:ext uri="{FF2B5EF4-FFF2-40B4-BE49-F238E27FC236}">
                <a16:creationId xmlns:a16="http://schemas.microsoft.com/office/drawing/2014/main" id="{0C29AFFD-0CFB-42FE-8158-644A3877E051}"/>
              </a:ext>
            </a:extLst>
          </p:cNvPr>
          <p:cNvPicPr>
            <a:picLocks noGrp="1" noChangeAspect="1"/>
          </p:cNvPicPr>
          <p:nvPr>
            <p:ph idx="1"/>
          </p:nvPr>
        </p:nvPicPr>
        <p:blipFill>
          <a:blip r:embed="rId2"/>
          <a:stretch>
            <a:fillRect/>
          </a:stretch>
        </p:blipFill>
        <p:spPr>
          <a:xfrm>
            <a:off x="628650" y="1441130"/>
            <a:ext cx="6118203" cy="3263504"/>
          </a:xfrm>
        </p:spPr>
      </p:pic>
      <p:sp>
        <p:nvSpPr>
          <p:cNvPr id="6" name="文本框 5">
            <a:extLst>
              <a:ext uri="{FF2B5EF4-FFF2-40B4-BE49-F238E27FC236}">
                <a16:creationId xmlns:a16="http://schemas.microsoft.com/office/drawing/2014/main" id="{78594BD7-E297-48BE-B344-5F10C010D79E}"/>
              </a:ext>
            </a:extLst>
          </p:cNvPr>
          <p:cNvSpPr txBox="1"/>
          <p:nvPr/>
        </p:nvSpPr>
        <p:spPr>
          <a:xfrm>
            <a:off x="6391922" y="956392"/>
            <a:ext cx="2050742" cy="369332"/>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怎么找递推关系式？</a:t>
            </a:r>
          </a:p>
        </p:txBody>
      </p:sp>
    </p:spTree>
    <p:extLst>
      <p:ext uri="{BB962C8B-B14F-4D97-AF65-F5344CB8AC3E}">
        <p14:creationId xmlns:p14="http://schemas.microsoft.com/office/powerpoint/2010/main" val="1522946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16988-ED0F-4953-B24D-AF29D0B9DFD3}"/>
              </a:ext>
            </a:extLst>
          </p:cNvPr>
          <p:cNvSpPr>
            <a:spLocks noGrp="1"/>
          </p:cNvSpPr>
          <p:nvPr>
            <p:ph type="title"/>
          </p:nvPr>
        </p:nvSpPr>
        <p:spPr/>
        <p:txBody>
          <a:bodyPr/>
          <a:lstStyle/>
          <a:p>
            <a:r>
              <a:rPr lang="zh-CN" altLang="en-US" dirty="0"/>
              <a:t>递推与递归</a:t>
            </a:r>
          </a:p>
        </p:txBody>
      </p:sp>
      <p:sp>
        <p:nvSpPr>
          <p:cNvPr id="3" name="内容占位符 2">
            <a:extLst>
              <a:ext uri="{FF2B5EF4-FFF2-40B4-BE49-F238E27FC236}">
                <a16:creationId xmlns:a16="http://schemas.microsoft.com/office/drawing/2014/main" id="{A6FCACBA-77BC-4864-A883-FD13C2CA9738}"/>
              </a:ext>
            </a:extLst>
          </p:cNvPr>
          <p:cNvSpPr>
            <a:spLocks noGrp="1"/>
          </p:cNvSpPr>
          <p:nvPr>
            <p:ph idx="1"/>
          </p:nvPr>
        </p:nvSpPr>
        <p:spPr>
          <a:xfrm>
            <a:off x="628650" y="1435801"/>
            <a:ext cx="7886700" cy="3263504"/>
          </a:xfrm>
        </p:spPr>
        <p:txBody>
          <a:bodyPr>
            <a:normAutofit/>
          </a:bodyPr>
          <a:lstStyle/>
          <a:p>
            <a:pPr marL="0" indent="0">
              <a:buNone/>
            </a:pPr>
            <a:r>
              <a:rPr lang="zh-CN" altLang="en-US" sz="1500" dirty="0"/>
              <a:t>使用递推时需要注意的点：</a:t>
            </a:r>
            <a:endParaRPr lang="en-US" altLang="zh-CN" sz="1500" dirty="0"/>
          </a:p>
          <a:p>
            <a:r>
              <a:rPr lang="zh-CN" altLang="en-US" sz="1500" dirty="0"/>
              <a:t>需要找到递推关系式，有些题目的递推关系不好找甚至没有合适的关系式；</a:t>
            </a:r>
            <a:endParaRPr lang="en-US" altLang="zh-CN" sz="1500" dirty="0"/>
          </a:p>
          <a:p>
            <a:r>
              <a:rPr lang="zh-CN" altLang="en-US" sz="1500" dirty="0"/>
              <a:t>递推时利用的子问题是在之前已经被解决了的，所以要注意递推的顺序。</a:t>
            </a:r>
          </a:p>
        </p:txBody>
      </p:sp>
      <p:sp>
        <p:nvSpPr>
          <p:cNvPr id="4" name="文本框 3">
            <a:extLst>
              <a:ext uri="{FF2B5EF4-FFF2-40B4-BE49-F238E27FC236}">
                <a16:creationId xmlns:a16="http://schemas.microsoft.com/office/drawing/2014/main" id="{565CBE03-ED40-4E6B-93D0-A682B8621926}"/>
              </a:ext>
            </a:extLst>
          </p:cNvPr>
          <p:cNvSpPr txBox="1"/>
          <p:nvPr/>
        </p:nvSpPr>
        <p:spPr>
          <a:xfrm>
            <a:off x="628650" y="2883023"/>
            <a:ext cx="6821935" cy="923330"/>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总结：能轻松找到递推关系式的题目就使用递推，不要使用递归；如果递推关系式不好找，使用递归时注意剪枝（题目较简单，数据范围较小时也可以不用剪枝，视具体情况而定）。</a:t>
            </a:r>
          </a:p>
        </p:txBody>
      </p:sp>
    </p:spTree>
    <p:extLst>
      <p:ext uri="{BB962C8B-B14F-4D97-AF65-F5344CB8AC3E}">
        <p14:creationId xmlns:p14="http://schemas.microsoft.com/office/powerpoint/2010/main" val="3875505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BF530-D9A5-4976-A785-D3D1D63523AA}"/>
              </a:ext>
            </a:extLst>
          </p:cNvPr>
          <p:cNvSpPr>
            <a:spLocks noGrp="1"/>
          </p:cNvSpPr>
          <p:nvPr>
            <p:ph type="title"/>
          </p:nvPr>
        </p:nvSpPr>
        <p:spPr/>
        <p:txBody>
          <a:bodyPr/>
          <a:lstStyle/>
          <a:p>
            <a:r>
              <a:rPr lang="zh-CN" altLang="en-US" dirty="0"/>
              <a:t>递推与递归</a:t>
            </a:r>
          </a:p>
        </p:txBody>
      </p:sp>
      <p:sp>
        <p:nvSpPr>
          <p:cNvPr id="3" name="内容占位符 2">
            <a:extLst>
              <a:ext uri="{FF2B5EF4-FFF2-40B4-BE49-F238E27FC236}">
                <a16:creationId xmlns:a16="http://schemas.microsoft.com/office/drawing/2014/main" id="{CD359E04-33E1-497A-B198-F4E525BAD265}"/>
              </a:ext>
            </a:extLst>
          </p:cNvPr>
          <p:cNvSpPr>
            <a:spLocks noGrp="1"/>
          </p:cNvSpPr>
          <p:nvPr>
            <p:ph idx="1"/>
          </p:nvPr>
        </p:nvSpPr>
        <p:spPr/>
        <p:txBody>
          <a:bodyPr/>
          <a:lstStyle/>
          <a:p>
            <a:pPr marL="0" indent="0">
              <a:buNone/>
            </a:pPr>
            <a:r>
              <a:rPr lang="zh-CN" altLang="en-US" dirty="0"/>
              <a:t>试试看！</a:t>
            </a:r>
          </a:p>
        </p:txBody>
      </p:sp>
      <p:pic>
        <p:nvPicPr>
          <p:cNvPr id="9" name="图片 8">
            <a:extLst>
              <a:ext uri="{FF2B5EF4-FFF2-40B4-BE49-F238E27FC236}">
                <a16:creationId xmlns:a16="http://schemas.microsoft.com/office/drawing/2014/main" id="{E4620F20-6111-4607-8943-4C12D7EC4E3F}"/>
              </a:ext>
            </a:extLst>
          </p:cNvPr>
          <p:cNvPicPr>
            <a:picLocks noChangeAspect="1"/>
          </p:cNvPicPr>
          <p:nvPr/>
        </p:nvPicPr>
        <p:blipFill>
          <a:blip r:embed="rId2"/>
          <a:stretch>
            <a:fillRect/>
          </a:stretch>
        </p:blipFill>
        <p:spPr>
          <a:xfrm>
            <a:off x="628650" y="1975069"/>
            <a:ext cx="4485714" cy="1592858"/>
          </a:xfrm>
          <a:prstGeom prst="rect">
            <a:avLst/>
          </a:prstGeom>
        </p:spPr>
      </p:pic>
    </p:spTree>
    <p:extLst>
      <p:ext uri="{BB962C8B-B14F-4D97-AF65-F5344CB8AC3E}">
        <p14:creationId xmlns:p14="http://schemas.microsoft.com/office/powerpoint/2010/main" val="1301837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084D8-56F2-4300-B257-1BB59BE67FD7}"/>
              </a:ext>
            </a:extLst>
          </p:cNvPr>
          <p:cNvSpPr>
            <a:spLocks noGrp="1"/>
          </p:cNvSpPr>
          <p:nvPr>
            <p:ph type="title"/>
          </p:nvPr>
        </p:nvSpPr>
        <p:spPr/>
        <p:txBody>
          <a:bodyPr/>
          <a:lstStyle/>
          <a:p>
            <a:r>
              <a:rPr lang="zh-CN" altLang="en-US" dirty="0"/>
              <a:t>递推与递归</a:t>
            </a:r>
          </a:p>
        </p:txBody>
      </p:sp>
      <p:sp>
        <p:nvSpPr>
          <p:cNvPr id="3" name="内容占位符 2">
            <a:extLst>
              <a:ext uri="{FF2B5EF4-FFF2-40B4-BE49-F238E27FC236}">
                <a16:creationId xmlns:a16="http://schemas.microsoft.com/office/drawing/2014/main" id="{3CB6FFEC-6271-4161-B84A-C55C5789C5AD}"/>
              </a:ext>
            </a:extLst>
          </p:cNvPr>
          <p:cNvSpPr>
            <a:spLocks noGrp="1"/>
          </p:cNvSpPr>
          <p:nvPr>
            <p:ph idx="1"/>
          </p:nvPr>
        </p:nvSpPr>
        <p:spPr/>
        <p:txBody>
          <a:bodyPr/>
          <a:lstStyle/>
          <a:p>
            <a:r>
              <a:rPr lang="zh-CN" altLang="en-US" dirty="0"/>
              <a:t>全排列问题</a:t>
            </a:r>
            <a:endParaRPr lang="en-US" altLang="zh-CN" dirty="0"/>
          </a:p>
        </p:txBody>
      </p:sp>
      <p:pic>
        <p:nvPicPr>
          <p:cNvPr id="5" name="图片 4">
            <a:extLst>
              <a:ext uri="{FF2B5EF4-FFF2-40B4-BE49-F238E27FC236}">
                <a16:creationId xmlns:a16="http://schemas.microsoft.com/office/drawing/2014/main" id="{3E91D2E5-A3A0-485C-AEFC-ECFDFF86F565}"/>
              </a:ext>
            </a:extLst>
          </p:cNvPr>
          <p:cNvPicPr>
            <a:picLocks noChangeAspect="1"/>
          </p:cNvPicPr>
          <p:nvPr/>
        </p:nvPicPr>
        <p:blipFill>
          <a:blip r:embed="rId2"/>
          <a:stretch>
            <a:fillRect/>
          </a:stretch>
        </p:blipFill>
        <p:spPr>
          <a:xfrm>
            <a:off x="4769530" y="926397"/>
            <a:ext cx="2207143" cy="3850000"/>
          </a:xfrm>
          <a:prstGeom prst="rect">
            <a:avLst/>
          </a:prstGeom>
        </p:spPr>
      </p:pic>
      <p:sp>
        <p:nvSpPr>
          <p:cNvPr id="6" name="文本框 5">
            <a:extLst>
              <a:ext uri="{FF2B5EF4-FFF2-40B4-BE49-F238E27FC236}">
                <a16:creationId xmlns:a16="http://schemas.microsoft.com/office/drawing/2014/main" id="{C5D6A2E3-03F3-4B60-84F3-83D713C9EF5B}"/>
              </a:ext>
            </a:extLst>
          </p:cNvPr>
          <p:cNvSpPr txBox="1"/>
          <p:nvPr/>
        </p:nvSpPr>
        <p:spPr>
          <a:xfrm>
            <a:off x="4769530" y="367103"/>
            <a:ext cx="2050742" cy="369332"/>
          </a:xfrm>
          <a:prstGeom prst="rect">
            <a:avLst/>
          </a:prstGeom>
          <a:noFill/>
        </p:spPr>
        <p:txBody>
          <a:bodyPr wrap="square" rtlCol="0">
            <a:spAutoFit/>
          </a:bodyPr>
          <a:lstStyle/>
          <a:p>
            <a:pPr defTabSz="685800"/>
            <a:r>
              <a:rPr lang="zh-CN" altLang="en-US" dirty="0">
                <a:solidFill>
                  <a:prstClr val="black"/>
                </a:solidFill>
                <a:latin typeface="等线" panose="020F0502020204030204"/>
                <a:ea typeface="等线" panose="02010600030101010101" pitchFamily="2" charset="-122"/>
              </a:rPr>
              <a:t>示例代码</a:t>
            </a:r>
          </a:p>
        </p:txBody>
      </p:sp>
    </p:spTree>
    <p:extLst>
      <p:ext uri="{BB962C8B-B14F-4D97-AF65-F5344CB8AC3E}">
        <p14:creationId xmlns:p14="http://schemas.microsoft.com/office/powerpoint/2010/main" val="336119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6A98B-5276-4B2A-A3FC-942856732AE6}"/>
              </a:ext>
            </a:extLst>
          </p:cNvPr>
          <p:cNvSpPr>
            <a:spLocks noGrp="1"/>
          </p:cNvSpPr>
          <p:nvPr>
            <p:ph type="title"/>
          </p:nvPr>
        </p:nvSpPr>
        <p:spPr>
          <a:xfrm>
            <a:off x="381000" y="247685"/>
            <a:ext cx="7886700" cy="994172"/>
          </a:xfrm>
        </p:spPr>
        <p:txBody>
          <a:bodyPr/>
          <a:lstStyle/>
          <a:p>
            <a:r>
              <a:rPr lang="zh-CN" altLang="en-US" b="1" dirty="0"/>
              <a:t>经典题评讲</a:t>
            </a:r>
            <a:endParaRPr lang="zh-CN" altLang="en-US" dirty="0"/>
          </a:p>
        </p:txBody>
      </p:sp>
      <p:sp>
        <p:nvSpPr>
          <p:cNvPr id="6" name="文本框 5">
            <a:extLst>
              <a:ext uri="{FF2B5EF4-FFF2-40B4-BE49-F238E27FC236}">
                <a16:creationId xmlns:a16="http://schemas.microsoft.com/office/drawing/2014/main" id="{D3F3CCF5-2E4C-4B13-BD57-E4EB65F41CE3}"/>
              </a:ext>
            </a:extLst>
          </p:cNvPr>
          <p:cNvSpPr txBox="1"/>
          <p:nvPr/>
        </p:nvSpPr>
        <p:spPr>
          <a:xfrm>
            <a:off x="990600" y="1334869"/>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E5-C </a:t>
            </a:r>
            <a:r>
              <a:rPr lang="zh-CN" altLang="en-US" sz="2100" dirty="0">
                <a:solidFill>
                  <a:prstClr val="black"/>
                </a:solidFill>
                <a:latin typeface="等线" panose="020F0502020204030204"/>
                <a:ea typeface="等线" panose="02010600030101010101" pitchFamily="2" charset="-122"/>
              </a:rPr>
              <a:t>二分</a:t>
            </a:r>
          </a:p>
        </p:txBody>
      </p:sp>
      <p:pic>
        <p:nvPicPr>
          <p:cNvPr id="14" name="内容占位符 13">
            <a:extLst>
              <a:ext uri="{FF2B5EF4-FFF2-40B4-BE49-F238E27FC236}">
                <a16:creationId xmlns:a16="http://schemas.microsoft.com/office/drawing/2014/main" id="{6A0DAEDA-E573-D934-FD6C-FD86B943F111}"/>
              </a:ext>
            </a:extLst>
          </p:cNvPr>
          <p:cNvPicPr>
            <a:picLocks noGrp="1" noChangeAspect="1"/>
          </p:cNvPicPr>
          <p:nvPr>
            <p:ph idx="1"/>
          </p:nvPr>
        </p:nvPicPr>
        <p:blipFill>
          <a:blip r:embed="rId2"/>
          <a:stretch>
            <a:fillRect/>
          </a:stretch>
        </p:blipFill>
        <p:spPr>
          <a:xfrm>
            <a:off x="2590800" y="388109"/>
            <a:ext cx="6447337" cy="4507706"/>
          </a:xfrm>
          <a:prstGeom prst="rect">
            <a:avLst/>
          </a:prstGeom>
        </p:spPr>
      </p:pic>
    </p:spTree>
    <p:extLst>
      <p:ext uri="{BB962C8B-B14F-4D97-AF65-F5344CB8AC3E}">
        <p14:creationId xmlns:p14="http://schemas.microsoft.com/office/powerpoint/2010/main" val="37523993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6A98B-5276-4B2A-A3FC-942856732AE6}"/>
              </a:ext>
            </a:extLst>
          </p:cNvPr>
          <p:cNvSpPr>
            <a:spLocks noGrp="1"/>
          </p:cNvSpPr>
          <p:nvPr>
            <p:ph type="title"/>
          </p:nvPr>
        </p:nvSpPr>
        <p:spPr/>
        <p:txBody>
          <a:bodyPr/>
          <a:lstStyle/>
          <a:p>
            <a:r>
              <a:rPr lang="zh-CN" altLang="en-US" b="1" dirty="0"/>
              <a:t>经典题评讲</a:t>
            </a:r>
            <a:endParaRPr lang="zh-CN" altLang="en-US" dirty="0"/>
          </a:p>
        </p:txBody>
      </p:sp>
      <p:sp>
        <p:nvSpPr>
          <p:cNvPr id="6" name="文本框 5">
            <a:extLst>
              <a:ext uri="{FF2B5EF4-FFF2-40B4-BE49-F238E27FC236}">
                <a16:creationId xmlns:a16="http://schemas.microsoft.com/office/drawing/2014/main" id="{D3F3CCF5-2E4C-4B13-BD57-E4EB65F41CE3}"/>
              </a:ext>
            </a:extLst>
          </p:cNvPr>
          <p:cNvSpPr txBox="1"/>
          <p:nvPr/>
        </p:nvSpPr>
        <p:spPr>
          <a:xfrm>
            <a:off x="990600" y="1334869"/>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E6-H </a:t>
            </a:r>
            <a:r>
              <a:rPr lang="zh-CN" altLang="en-US" sz="2100" dirty="0">
                <a:solidFill>
                  <a:prstClr val="black"/>
                </a:solidFill>
                <a:latin typeface="等线" panose="020F0502020204030204"/>
                <a:ea typeface="等线" panose="02010600030101010101" pitchFamily="2" charset="-122"/>
              </a:rPr>
              <a:t>二分</a:t>
            </a:r>
          </a:p>
        </p:txBody>
      </p:sp>
      <p:pic>
        <p:nvPicPr>
          <p:cNvPr id="8" name="内容占位符 7">
            <a:extLst>
              <a:ext uri="{FF2B5EF4-FFF2-40B4-BE49-F238E27FC236}">
                <a16:creationId xmlns:a16="http://schemas.microsoft.com/office/drawing/2014/main" id="{F3F2A39C-EA18-9252-9466-0D9FF93104F3}"/>
              </a:ext>
            </a:extLst>
          </p:cNvPr>
          <p:cNvPicPr>
            <a:picLocks noGrp="1" noChangeAspect="1"/>
          </p:cNvPicPr>
          <p:nvPr>
            <p:ph idx="1"/>
          </p:nvPr>
        </p:nvPicPr>
        <p:blipFill>
          <a:blip r:embed="rId2"/>
          <a:stretch>
            <a:fillRect/>
          </a:stretch>
        </p:blipFill>
        <p:spPr>
          <a:xfrm>
            <a:off x="3200400" y="209550"/>
            <a:ext cx="5306065" cy="4521050"/>
          </a:xfrm>
          <a:prstGeom prst="rect">
            <a:avLst/>
          </a:prstGeom>
        </p:spPr>
      </p:pic>
    </p:spTree>
    <p:extLst>
      <p:ext uri="{BB962C8B-B14F-4D97-AF65-F5344CB8AC3E}">
        <p14:creationId xmlns:p14="http://schemas.microsoft.com/office/powerpoint/2010/main" val="1077294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6A98B-5276-4B2A-A3FC-942856732AE6}"/>
              </a:ext>
            </a:extLst>
          </p:cNvPr>
          <p:cNvSpPr>
            <a:spLocks noGrp="1"/>
          </p:cNvSpPr>
          <p:nvPr>
            <p:ph type="title"/>
          </p:nvPr>
        </p:nvSpPr>
        <p:spPr/>
        <p:txBody>
          <a:bodyPr/>
          <a:lstStyle/>
          <a:p>
            <a:r>
              <a:rPr lang="zh-CN" altLang="en-US" b="1" dirty="0"/>
              <a:t>经典题评讲</a:t>
            </a:r>
            <a:endParaRPr lang="zh-CN" altLang="en-US" dirty="0"/>
          </a:p>
        </p:txBody>
      </p:sp>
      <p:sp>
        <p:nvSpPr>
          <p:cNvPr id="6" name="文本框 5">
            <a:extLst>
              <a:ext uri="{FF2B5EF4-FFF2-40B4-BE49-F238E27FC236}">
                <a16:creationId xmlns:a16="http://schemas.microsoft.com/office/drawing/2014/main" id="{D3F3CCF5-2E4C-4B13-BD57-E4EB65F41CE3}"/>
              </a:ext>
            </a:extLst>
          </p:cNvPr>
          <p:cNvSpPr txBox="1"/>
          <p:nvPr/>
        </p:nvSpPr>
        <p:spPr>
          <a:xfrm>
            <a:off x="990600" y="1334869"/>
            <a:ext cx="3446201" cy="383182"/>
          </a:xfrm>
          <a:prstGeom prst="rect">
            <a:avLst/>
          </a:prstGeom>
          <a:noFill/>
        </p:spPr>
        <p:txBody>
          <a:bodyPr wrap="square" rtlCol="0">
            <a:spAutoFit/>
          </a:bodyPr>
          <a:lstStyle/>
          <a:p>
            <a:pPr defTabSz="685800">
              <a:lnSpc>
                <a:spcPct val="90000"/>
              </a:lnSpc>
              <a:spcBef>
                <a:spcPts val="750"/>
              </a:spcBef>
            </a:pPr>
            <a:r>
              <a:rPr lang="en-US" altLang="zh-CN" sz="2100" dirty="0">
                <a:solidFill>
                  <a:prstClr val="black"/>
                </a:solidFill>
                <a:latin typeface="等线" panose="020F0502020204030204"/>
                <a:ea typeface="等线" panose="02010600030101010101" pitchFamily="2" charset="-122"/>
              </a:rPr>
              <a:t>C8-I </a:t>
            </a:r>
            <a:r>
              <a:rPr lang="zh-CN" altLang="en-US" sz="2100" dirty="0">
                <a:solidFill>
                  <a:prstClr val="black"/>
                </a:solidFill>
                <a:latin typeface="等线" panose="020F0502020204030204"/>
                <a:ea typeface="等线" panose="02010600030101010101" pitchFamily="2" charset="-122"/>
              </a:rPr>
              <a:t>二分</a:t>
            </a:r>
          </a:p>
        </p:txBody>
      </p:sp>
      <p:pic>
        <p:nvPicPr>
          <p:cNvPr id="5" name="内容占位符 4">
            <a:extLst>
              <a:ext uri="{FF2B5EF4-FFF2-40B4-BE49-F238E27FC236}">
                <a16:creationId xmlns:a16="http://schemas.microsoft.com/office/drawing/2014/main" id="{8C9B4F1F-B046-0471-3AA1-F461732CD029}"/>
              </a:ext>
            </a:extLst>
          </p:cNvPr>
          <p:cNvPicPr>
            <a:picLocks noGrp="1" noChangeAspect="1"/>
          </p:cNvPicPr>
          <p:nvPr>
            <p:ph idx="1"/>
          </p:nvPr>
        </p:nvPicPr>
        <p:blipFill rotWithShape="1">
          <a:blip r:embed="rId2"/>
          <a:srcRect l="4264" r="5014"/>
          <a:stretch/>
        </p:blipFill>
        <p:spPr>
          <a:xfrm>
            <a:off x="3048000" y="2566348"/>
            <a:ext cx="5486400" cy="2084119"/>
          </a:xfrm>
          <a:prstGeom prst="rect">
            <a:avLst/>
          </a:prstGeom>
        </p:spPr>
      </p:pic>
      <p:pic>
        <p:nvPicPr>
          <p:cNvPr id="9" name="图片 8">
            <a:extLst>
              <a:ext uri="{FF2B5EF4-FFF2-40B4-BE49-F238E27FC236}">
                <a16:creationId xmlns:a16="http://schemas.microsoft.com/office/drawing/2014/main" id="{2563E8C8-34E7-5BA6-30B4-A01F1ABFA0CA}"/>
              </a:ext>
            </a:extLst>
          </p:cNvPr>
          <p:cNvPicPr>
            <a:picLocks noChangeAspect="1"/>
          </p:cNvPicPr>
          <p:nvPr/>
        </p:nvPicPr>
        <p:blipFill rotWithShape="1">
          <a:blip r:embed="rId3"/>
          <a:srcRect l="15888" r="16822"/>
          <a:stretch/>
        </p:blipFill>
        <p:spPr>
          <a:xfrm>
            <a:off x="3048000" y="642298"/>
            <a:ext cx="5486400" cy="1924050"/>
          </a:xfrm>
          <a:prstGeom prst="rect">
            <a:avLst/>
          </a:prstGeom>
        </p:spPr>
      </p:pic>
    </p:spTree>
    <p:extLst>
      <p:ext uri="{BB962C8B-B14F-4D97-AF65-F5344CB8AC3E}">
        <p14:creationId xmlns:p14="http://schemas.microsoft.com/office/powerpoint/2010/main" val="3114163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0C20B-9D75-44EE-A1AD-A193130D0CA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774FCE6D-05F7-45E3-A223-3B39A6E87EA6}"/>
              </a:ext>
            </a:extLst>
          </p:cNvPr>
          <p:cNvSpPr>
            <a:spLocks noGrp="1"/>
          </p:cNvSpPr>
          <p:nvPr>
            <p:ph idx="1"/>
          </p:nvPr>
        </p:nvSpPr>
        <p:spPr/>
        <p:txBody>
          <a:bodyPr/>
          <a:lstStyle/>
          <a:p>
            <a:r>
              <a:rPr lang="zh-CN" altLang="en-US" dirty="0"/>
              <a:t>变量类型与占位符：变量类型和占位符需⼀致。</a:t>
            </a:r>
          </a:p>
        </p:txBody>
      </p:sp>
      <p:pic>
        <p:nvPicPr>
          <p:cNvPr id="7" name="图片 6">
            <a:extLst>
              <a:ext uri="{FF2B5EF4-FFF2-40B4-BE49-F238E27FC236}">
                <a16:creationId xmlns:a16="http://schemas.microsoft.com/office/drawing/2014/main" id="{E4D5F280-3D5B-464E-BB12-B1E12C83B9C5}"/>
              </a:ext>
            </a:extLst>
          </p:cNvPr>
          <p:cNvPicPr>
            <a:picLocks noChangeAspect="1"/>
          </p:cNvPicPr>
          <p:nvPr/>
        </p:nvPicPr>
        <p:blipFill>
          <a:blip r:embed="rId2"/>
          <a:stretch>
            <a:fillRect/>
          </a:stretch>
        </p:blipFill>
        <p:spPr>
          <a:xfrm>
            <a:off x="1074557" y="1848343"/>
            <a:ext cx="4078571" cy="3071429"/>
          </a:xfrm>
          <a:prstGeom prst="rect">
            <a:avLst/>
          </a:prstGeom>
        </p:spPr>
      </p:pic>
    </p:spTree>
    <p:extLst>
      <p:ext uri="{BB962C8B-B14F-4D97-AF65-F5344CB8AC3E}">
        <p14:creationId xmlns:p14="http://schemas.microsoft.com/office/powerpoint/2010/main" val="508128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333F4-F693-47D6-8026-E6DA6F43C14B}"/>
              </a:ext>
            </a:extLst>
          </p:cNvPr>
          <p:cNvSpPr>
            <a:spLocks noGrp="1"/>
          </p:cNvSpPr>
          <p:nvPr>
            <p:ph type="title"/>
          </p:nvPr>
        </p:nvSpPr>
        <p:spPr/>
        <p:txBody>
          <a:bodyPr/>
          <a:lstStyle/>
          <a:p>
            <a:r>
              <a:rPr lang="zh-CN" altLang="en-US" b="1" dirty="0"/>
              <a:t>提问环节</a:t>
            </a:r>
            <a:endParaRPr lang="zh-CN" altLang="en-US" dirty="0"/>
          </a:p>
        </p:txBody>
      </p:sp>
      <p:pic>
        <p:nvPicPr>
          <p:cNvPr id="9" name="内容占位符 8">
            <a:extLst>
              <a:ext uri="{FF2B5EF4-FFF2-40B4-BE49-F238E27FC236}">
                <a16:creationId xmlns:a16="http://schemas.microsoft.com/office/drawing/2014/main" id="{DBC589BA-51A2-4FAC-8065-31407F2222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50" y="1369219"/>
            <a:ext cx="4027301" cy="3263504"/>
          </a:xfrm>
        </p:spPr>
      </p:pic>
    </p:spTree>
    <p:extLst>
      <p:ext uri="{BB962C8B-B14F-4D97-AF65-F5344CB8AC3E}">
        <p14:creationId xmlns:p14="http://schemas.microsoft.com/office/powerpoint/2010/main" val="4056140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FD4E6CE-FA05-4C71-90F0-FDD7C401C48D}"/>
              </a:ext>
            </a:extLst>
          </p:cNvPr>
          <p:cNvSpPr txBox="1"/>
          <p:nvPr/>
        </p:nvSpPr>
        <p:spPr>
          <a:xfrm>
            <a:off x="2436920" y="2237173"/>
            <a:ext cx="5439792" cy="553998"/>
          </a:xfrm>
          <a:prstGeom prst="rect">
            <a:avLst/>
          </a:prstGeom>
          <a:noFill/>
        </p:spPr>
        <p:txBody>
          <a:bodyPr wrap="square" rtlCol="0">
            <a:spAutoFit/>
          </a:bodyPr>
          <a:lstStyle/>
          <a:p>
            <a:pPr defTabSz="685800"/>
            <a:r>
              <a:rPr lang="en-US" altLang="zh-CN" sz="3000" b="1" dirty="0">
                <a:solidFill>
                  <a:prstClr val="black"/>
                </a:solidFill>
                <a:latin typeface="Algerian" panose="04020705040A02060702" pitchFamily="82" charset="0"/>
                <a:ea typeface="等线" panose="02010600030101010101" pitchFamily="2" charset="-122"/>
              </a:rPr>
              <a:t>Thanks for listening</a:t>
            </a:r>
            <a:r>
              <a:rPr lang="zh-CN" altLang="en-US" sz="3000" b="1" dirty="0">
                <a:solidFill>
                  <a:prstClr val="black"/>
                </a:solidFill>
                <a:latin typeface="Algerian" panose="04020705040A02060702" pitchFamily="82" charset="0"/>
                <a:ea typeface="等线" panose="02010600030101010101" pitchFamily="2" charset="-122"/>
              </a:rPr>
              <a:t>！</a:t>
            </a:r>
          </a:p>
        </p:txBody>
      </p:sp>
    </p:spTree>
    <p:extLst>
      <p:ext uri="{BB962C8B-B14F-4D97-AF65-F5344CB8AC3E}">
        <p14:creationId xmlns:p14="http://schemas.microsoft.com/office/powerpoint/2010/main" val="124154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0C20B-9D75-44EE-A1AD-A193130D0CA6}"/>
              </a:ext>
            </a:extLst>
          </p:cNvPr>
          <p:cNvSpPr>
            <a:spLocks noGrp="1"/>
          </p:cNvSpPr>
          <p:nvPr>
            <p:ph type="title"/>
          </p:nvPr>
        </p:nvSpPr>
        <p:spPr/>
        <p:txBody>
          <a:bodyPr/>
          <a:lstStyle/>
          <a:p>
            <a:r>
              <a:rPr lang="zh-CN" altLang="en-US" dirty="0"/>
              <a:t>语法</a:t>
            </a:r>
          </a:p>
        </p:txBody>
      </p:sp>
      <p:sp>
        <p:nvSpPr>
          <p:cNvPr id="3" name="内容占位符 2">
            <a:extLst>
              <a:ext uri="{FF2B5EF4-FFF2-40B4-BE49-F238E27FC236}">
                <a16:creationId xmlns:a16="http://schemas.microsoft.com/office/drawing/2014/main" id="{774FCE6D-05F7-45E3-A223-3B39A6E87EA6}"/>
              </a:ext>
            </a:extLst>
          </p:cNvPr>
          <p:cNvSpPr>
            <a:spLocks noGrp="1"/>
          </p:cNvSpPr>
          <p:nvPr>
            <p:ph idx="1"/>
          </p:nvPr>
        </p:nvSpPr>
        <p:spPr/>
        <p:txBody>
          <a:bodyPr/>
          <a:lstStyle/>
          <a:p>
            <a:r>
              <a:rPr lang="zh-CN" altLang="en-US" dirty="0"/>
              <a:t>数组的声明与使用</a:t>
            </a:r>
            <a:endParaRPr lang="en-US" altLang="zh-CN" dirty="0"/>
          </a:p>
          <a:p>
            <a:endParaRPr lang="en-US" altLang="zh-CN" dirty="0"/>
          </a:p>
          <a:p>
            <a:r>
              <a:rPr lang="zh-CN" altLang="en-US" dirty="0"/>
              <a:t>数组越界</a:t>
            </a:r>
          </a:p>
        </p:txBody>
      </p:sp>
      <p:pic>
        <p:nvPicPr>
          <p:cNvPr id="8" name="图片 7">
            <a:extLst>
              <a:ext uri="{FF2B5EF4-FFF2-40B4-BE49-F238E27FC236}">
                <a16:creationId xmlns:a16="http://schemas.microsoft.com/office/drawing/2014/main" id="{6AD7F3D8-9A3E-4098-853F-68F48233CD9E}"/>
              </a:ext>
            </a:extLst>
          </p:cNvPr>
          <p:cNvPicPr>
            <a:picLocks noChangeAspect="1"/>
          </p:cNvPicPr>
          <p:nvPr/>
        </p:nvPicPr>
        <p:blipFill>
          <a:blip r:embed="rId2"/>
          <a:stretch>
            <a:fillRect/>
          </a:stretch>
        </p:blipFill>
        <p:spPr>
          <a:xfrm>
            <a:off x="743355" y="2571750"/>
            <a:ext cx="5166782" cy="652372"/>
          </a:xfrm>
          <a:prstGeom prst="rect">
            <a:avLst/>
          </a:prstGeom>
        </p:spPr>
      </p:pic>
      <p:pic>
        <p:nvPicPr>
          <p:cNvPr id="9" name="图片 8">
            <a:extLst>
              <a:ext uri="{FF2B5EF4-FFF2-40B4-BE49-F238E27FC236}">
                <a16:creationId xmlns:a16="http://schemas.microsoft.com/office/drawing/2014/main" id="{9F743D9E-F6D9-4382-A61C-7E3670766AEC}"/>
              </a:ext>
            </a:extLst>
          </p:cNvPr>
          <p:cNvPicPr>
            <a:picLocks noChangeAspect="1"/>
          </p:cNvPicPr>
          <p:nvPr/>
        </p:nvPicPr>
        <p:blipFill>
          <a:blip r:embed="rId3"/>
          <a:stretch>
            <a:fillRect/>
          </a:stretch>
        </p:blipFill>
        <p:spPr>
          <a:xfrm>
            <a:off x="743354" y="3325325"/>
            <a:ext cx="2694881" cy="468222"/>
          </a:xfrm>
          <a:prstGeom prst="rect">
            <a:avLst/>
          </a:prstGeom>
        </p:spPr>
      </p:pic>
      <p:pic>
        <p:nvPicPr>
          <p:cNvPr id="10" name="图片 9">
            <a:extLst>
              <a:ext uri="{FF2B5EF4-FFF2-40B4-BE49-F238E27FC236}">
                <a16:creationId xmlns:a16="http://schemas.microsoft.com/office/drawing/2014/main" id="{5FA8B5DE-0894-42BB-9D48-5E7DA1DFB5BF}"/>
              </a:ext>
            </a:extLst>
          </p:cNvPr>
          <p:cNvPicPr>
            <a:picLocks noChangeAspect="1"/>
          </p:cNvPicPr>
          <p:nvPr/>
        </p:nvPicPr>
        <p:blipFill>
          <a:blip r:embed="rId4"/>
          <a:stretch>
            <a:fillRect/>
          </a:stretch>
        </p:blipFill>
        <p:spPr>
          <a:xfrm>
            <a:off x="743354" y="3780441"/>
            <a:ext cx="4864286" cy="435714"/>
          </a:xfrm>
          <a:prstGeom prst="rect">
            <a:avLst/>
          </a:prstGeom>
        </p:spPr>
      </p:pic>
      <p:pic>
        <p:nvPicPr>
          <p:cNvPr id="5" name="图片 4">
            <a:extLst>
              <a:ext uri="{FF2B5EF4-FFF2-40B4-BE49-F238E27FC236}">
                <a16:creationId xmlns:a16="http://schemas.microsoft.com/office/drawing/2014/main" id="{B8BF4866-1A4C-4EF5-9E29-75EB33C868BD}"/>
              </a:ext>
            </a:extLst>
          </p:cNvPr>
          <p:cNvPicPr>
            <a:picLocks noChangeAspect="1"/>
          </p:cNvPicPr>
          <p:nvPr/>
        </p:nvPicPr>
        <p:blipFill>
          <a:blip r:embed="rId5"/>
          <a:stretch>
            <a:fillRect/>
          </a:stretch>
        </p:blipFill>
        <p:spPr>
          <a:xfrm>
            <a:off x="4315423" y="4331820"/>
            <a:ext cx="1121429" cy="492857"/>
          </a:xfrm>
          <a:prstGeom prst="rect">
            <a:avLst/>
          </a:prstGeom>
        </p:spPr>
      </p:pic>
      <p:sp>
        <p:nvSpPr>
          <p:cNvPr id="11" name="内容占位符 2">
            <a:extLst>
              <a:ext uri="{FF2B5EF4-FFF2-40B4-BE49-F238E27FC236}">
                <a16:creationId xmlns:a16="http://schemas.microsoft.com/office/drawing/2014/main" id="{9083B69C-198F-4947-A29B-A98672641CFB}"/>
              </a:ext>
            </a:extLst>
          </p:cNvPr>
          <p:cNvSpPr txBox="1">
            <a:spLocks/>
          </p:cNvSpPr>
          <p:nvPr/>
        </p:nvSpPr>
        <p:spPr>
          <a:xfrm>
            <a:off x="743355" y="4433022"/>
            <a:ext cx="5441177" cy="53191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zh-CN" altLang="en-US" sz="1350" dirty="0">
                <a:solidFill>
                  <a:prstClr val="black"/>
                </a:solidFill>
                <a:latin typeface="等线" panose="020F0502020204030204"/>
                <a:ea typeface="等线" panose="02010600030101010101" pitchFamily="2" charset="-122"/>
              </a:rPr>
              <a:t>声明字符串时尤其注意是否考虑到</a:t>
            </a:r>
            <a:r>
              <a:rPr lang="en-US" altLang="zh-CN" sz="1350" dirty="0">
                <a:solidFill>
                  <a:prstClr val="black"/>
                </a:solidFill>
                <a:latin typeface="等线" panose="020F0502020204030204"/>
                <a:ea typeface="等线" panose="02010600030101010101" pitchFamily="2" charset="-122"/>
              </a:rPr>
              <a:t>’\0’</a:t>
            </a:r>
            <a:r>
              <a:rPr lang="zh-CN" altLang="en-US" sz="1350" dirty="0">
                <a:solidFill>
                  <a:prstClr val="black"/>
                </a:solidFill>
                <a:latin typeface="等线" panose="020F0502020204030204"/>
                <a:ea typeface="等线" panose="02010600030101010101" pitchFamily="2" charset="-122"/>
              </a:rPr>
              <a:t>的处理</a:t>
            </a:r>
          </a:p>
        </p:txBody>
      </p:sp>
    </p:spTree>
    <p:extLst>
      <p:ext uri="{BB962C8B-B14F-4D97-AF65-F5344CB8AC3E}">
        <p14:creationId xmlns:p14="http://schemas.microsoft.com/office/powerpoint/2010/main" val="22344815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6270"/>
</p:tagLst>
</file>

<file path=ppt/theme/theme1.xml><?xml version="1.0" encoding="utf-8"?>
<a:theme xmlns:a="http://schemas.openxmlformats.org/drawingml/2006/main" name="24-浅色-办公趣味-多彩">
  <a:themeElements>
    <a:clrScheme name="CLASSIC - Standart Office">
      <a:dk1>
        <a:srgbClr val="44546A"/>
      </a:dk1>
      <a:lt1>
        <a:sysClr val="window" lastClr="FFFFFF"/>
      </a:lt1>
      <a:dk2>
        <a:srgbClr val="8496B0"/>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tx1">
              <a:lumMod val="60000"/>
              <a:lumOff val="4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4663</TotalTime>
  <Words>3871</Words>
  <Application>Microsoft Office PowerPoint</Application>
  <PresentationFormat>全屏显示(16:9)</PresentationFormat>
  <Paragraphs>325</Paragraphs>
  <Slides>81</Slides>
  <Notes>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81</vt:i4>
      </vt:variant>
    </vt:vector>
  </HeadingPairs>
  <TitlesOfParts>
    <vt:vector size="90" baseType="lpstr">
      <vt:lpstr>等线</vt:lpstr>
      <vt:lpstr>等线 Light</vt:lpstr>
      <vt:lpstr>微软雅黑</vt:lpstr>
      <vt:lpstr>Algerian</vt:lpstr>
      <vt:lpstr>Arial</vt:lpstr>
      <vt:lpstr>Calibri</vt:lpstr>
      <vt:lpstr>Impact</vt:lpstr>
      <vt:lpstr>24-浅色-办公趣味-多彩</vt:lpstr>
      <vt:lpstr>Office 主题​​</vt:lpstr>
      <vt:lpstr>PowerPoint 演示文稿</vt:lpstr>
      <vt:lpstr>PowerPoint 演示文稿</vt:lpstr>
      <vt:lpstr>易错点整理</vt:lpstr>
      <vt:lpstr>语法</vt:lpstr>
      <vt:lpstr>语法</vt:lpstr>
      <vt:lpstr>语法</vt:lpstr>
      <vt:lpstr>语法</vt:lpstr>
      <vt:lpstr>语法</vt:lpstr>
      <vt:lpstr>语法</vt:lpstr>
      <vt:lpstr>语法</vt:lpstr>
      <vt:lpstr>语法</vt:lpstr>
      <vt:lpstr>语法</vt:lpstr>
      <vt:lpstr>语法</vt:lpstr>
      <vt:lpstr>语法</vt:lpstr>
      <vt:lpstr>语法</vt:lpstr>
      <vt:lpstr>语法</vt:lpstr>
      <vt:lpstr>语法</vt:lpstr>
      <vt:lpstr>逻辑</vt:lpstr>
      <vt:lpstr>逻辑</vt:lpstr>
      <vt:lpstr>逻辑</vt:lpstr>
      <vt:lpstr>逻辑</vt:lpstr>
      <vt:lpstr>逻辑</vt:lpstr>
      <vt:lpstr>逻辑</vt:lpstr>
      <vt:lpstr>逻辑</vt:lpstr>
      <vt:lpstr>逻辑</vt:lpstr>
      <vt:lpstr>逻辑</vt:lpstr>
      <vt:lpstr>效率</vt:lpstr>
      <vt:lpstr>效率</vt:lpstr>
      <vt:lpstr>效率</vt:lpstr>
      <vt:lpstr>效率</vt:lpstr>
      <vt:lpstr>其他</vt:lpstr>
      <vt:lpstr>其他</vt:lpstr>
      <vt:lpstr>其他</vt:lpstr>
      <vt:lpstr>其他</vt:lpstr>
      <vt:lpstr>Tips</vt:lpstr>
      <vt:lpstr>Tips</vt:lpstr>
      <vt:lpstr>Tips</vt:lpstr>
      <vt:lpstr>PowerPoint 演示文稿</vt:lpstr>
      <vt:lpstr>PowerPoint 演示文稿</vt:lpstr>
      <vt:lpstr>经典题评讲</vt:lpstr>
      <vt:lpstr>经典题评讲</vt:lpstr>
      <vt:lpstr>经典题评讲</vt:lpstr>
      <vt:lpstr>经典题评讲</vt:lpstr>
      <vt:lpstr>经典题评讲</vt:lpstr>
      <vt:lpstr>PowerPoint 演示文稿</vt:lpstr>
      <vt:lpstr>目录</vt:lpstr>
      <vt:lpstr>0. 引言：我们应该复习什么？</vt:lpstr>
      <vt:lpstr>1. 字符串与指针</vt:lpstr>
      <vt:lpstr>1. 字符串与指针</vt:lpstr>
      <vt:lpstr>1*. 字符串与指针</vt:lpstr>
      <vt:lpstr>1. 字符串与指针</vt:lpstr>
      <vt:lpstr>1. 字符串与指针</vt:lpstr>
      <vt:lpstr>数组下标和指针？绕清楚？</vt:lpstr>
      <vt:lpstr>数组下标和指针？绕清楚？</vt:lpstr>
      <vt:lpstr>2. qsort与函数</vt:lpstr>
      <vt:lpstr>2. qsort与函数</vt:lpstr>
      <vt:lpstr>2. qsort与函数</vt:lpstr>
      <vt:lpstr>2. qsort与函数</vt:lpstr>
      <vt:lpstr>2. qsort与函数</vt:lpstr>
      <vt:lpstr>数据类型奇特一些的数组怎么排？</vt:lpstr>
      <vt:lpstr>数据类型奇特一些的数组怎么排？</vt:lpstr>
      <vt:lpstr>qsort与下标数组</vt:lpstr>
      <vt:lpstr>PowerPoint 演示文稿</vt:lpstr>
      <vt:lpstr>PowerPoint 演示文稿</vt:lpstr>
      <vt:lpstr>经典题评讲</vt:lpstr>
      <vt:lpstr>经典题评讲</vt:lpstr>
      <vt:lpstr>经典题评讲</vt:lpstr>
      <vt:lpstr>经典题评讲</vt:lpstr>
      <vt:lpstr>递归与递推</vt:lpstr>
      <vt:lpstr>递归与递推</vt:lpstr>
      <vt:lpstr>递推与递归</vt:lpstr>
      <vt:lpstr>递推与递归</vt:lpstr>
      <vt:lpstr>递推与递归</vt:lpstr>
      <vt:lpstr>递推与递归</vt:lpstr>
      <vt:lpstr>递推与递归</vt:lpstr>
      <vt:lpstr>递推与递归</vt:lpstr>
      <vt:lpstr>经典题评讲</vt:lpstr>
      <vt:lpstr>经典题评讲</vt:lpstr>
      <vt:lpstr>经典题评讲</vt:lpstr>
      <vt:lpstr>提问环节</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6270</dc:title>
  <dc:creator>优品PPT</dc:creator>
  <cp:keywords>http:/www.ypppt.com</cp:keywords>
  <dc:description>http://www.ypppt.com/</dc:description>
  <cp:lastModifiedBy>振宇 佟</cp:lastModifiedBy>
  <cp:revision>239</cp:revision>
  <cp:lastPrinted>2023-04-15T11:54:20Z</cp:lastPrinted>
  <dcterms:created xsi:type="dcterms:W3CDTF">2015-07-29T09:05:00Z</dcterms:created>
  <dcterms:modified xsi:type="dcterms:W3CDTF">2023-11-23T09:08:16Z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